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95" r:id="rId4"/>
  </p:sldMasterIdLst>
  <p:notesMasterIdLst>
    <p:notesMasterId r:id="rId22"/>
  </p:notesMasterIdLst>
  <p:handoutMasterIdLst>
    <p:handoutMasterId r:id="rId23"/>
  </p:handoutMasterIdLst>
  <p:sldIdLst>
    <p:sldId id="258" r:id="rId5"/>
    <p:sldId id="292" r:id="rId6"/>
    <p:sldId id="285" r:id="rId7"/>
    <p:sldId id="302" r:id="rId8"/>
    <p:sldId id="303" r:id="rId9"/>
    <p:sldId id="265" r:id="rId10"/>
    <p:sldId id="306" r:id="rId11"/>
    <p:sldId id="305" r:id="rId12"/>
    <p:sldId id="307" r:id="rId13"/>
    <p:sldId id="310" r:id="rId14"/>
    <p:sldId id="311" r:id="rId15"/>
    <p:sldId id="312" r:id="rId16"/>
    <p:sldId id="267" r:id="rId17"/>
    <p:sldId id="314" r:id="rId18"/>
    <p:sldId id="315" r:id="rId19"/>
    <p:sldId id="266" r:id="rId20"/>
    <p:sldId id="316" r:id="rId21"/>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BEDB"/>
    <a:srgbClr val="CFEBF6"/>
    <a:srgbClr val="7FB3DF"/>
    <a:srgbClr val="95B6D2"/>
    <a:srgbClr val="8FB5DC"/>
    <a:srgbClr val="C7E0EF"/>
    <a:srgbClr val="DFB7EF"/>
    <a:srgbClr val="8DA2DE"/>
    <a:srgbClr val="A5B2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82" d="100"/>
          <a:sy n="82" d="100"/>
        </p:scale>
        <p:origin x="720" y="6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26-Dec-25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26-Dec-25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569246133"/>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26-Dec-25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67651640"/>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2378779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7939909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68756213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017086444"/>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4"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82535970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96010425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35174752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26-Dec-25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54424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26-Dec-25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57867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4071516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26-Dec-25</a:t>
            </a:fld>
            <a:endParaRPr lang="en-US" noProof="0" dirty="0"/>
          </a:p>
        </p:txBody>
      </p:sp>
      <p:sp>
        <p:nvSpPr>
          <p:cNvPr id="5" name="Footer Placeholder 4">
            <a:extLst>
              <a:ext uri="{FF2B5EF4-FFF2-40B4-BE49-F238E27FC236}">
                <a16:creationId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79775221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noProof="0" smtClean="0"/>
              <a:t>26-Dec-25</a:t>
            </a:fld>
            <a:endParaRPr lang="en-US" noProof="0" dirty="0"/>
          </a:p>
        </p:txBody>
      </p:sp>
      <p:sp>
        <p:nvSpPr>
          <p:cNvPr id="8" name="Footer Placeholder 7">
            <a:extLst>
              <a:ext uri="{FF2B5EF4-FFF2-40B4-BE49-F238E27FC236}">
                <a16:creationId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66688946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982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26-Dec-25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90908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26-Dec-25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417523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26-Dec-25</a:t>
            </a:fld>
            <a:endParaRPr lang="en-US" noProof="0" dirty="0"/>
          </a:p>
        </p:txBody>
      </p:sp>
      <p:sp>
        <p:nvSpPr>
          <p:cNvPr id="4" name="Footer Placeholder 3">
            <a:extLst>
              <a:ext uri="{FF2B5EF4-FFF2-40B4-BE49-F238E27FC236}">
                <a16:creationId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05736867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noProof="0" smtClean="0"/>
              <a:t>26-Dec-25</a:t>
            </a:fld>
            <a:endParaRPr lang="en-US" noProof="0" dirty="0"/>
          </a:p>
        </p:txBody>
      </p:sp>
      <p:sp>
        <p:nvSpPr>
          <p:cNvPr id="4" name="Footer Placeholder 3">
            <a:extLst>
              <a:ext uri="{FF2B5EF4-FFF2-40B4-BE49-F238E27FC236}">
                <a16:creationId xmlns:a16="http://schemas.microsoft.com/office/drawing/2014/main" id="{B7BBC7E7-6231-47E3-8EF5-B6940485EEEF}"/>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290050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26-Dec-25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26-Dec-25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26-Dec-25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413760088"/>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26-Dec-25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26-Dec-25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26-Dec-25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26-Dec-25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5F88F2-B164-4B6F-A4D1-FF377EA65B7F}" type="datetime1">
              <a:rPr lang="en-US" smtClean="0"/>
              <a:t>26-Dec-25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357695244"/>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26-Dec-25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26-Dec-25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26-Dec-25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26-Dec-25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26-Dec-25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26-Dec-25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26-Dec-25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5F88F2-B164-4B6F-A4D1-FF377EA65B7F}" type="datetime1">
              <a:rPr lang="en-US" smtClean="0"/>
              <a:t>26-Dec-25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545527648"/>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26-Dec-25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26-Dec-25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26-Dec-25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26-Dec-25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26-Dec-25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26-Dec-25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26-Dec-25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26-Dec-25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26-Dec-25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3"/>
          <p:cNvSpPr>
            <a:spLocks noGrp="1"/>
          </p:cNvSpPr>
          <p:nvPr>
            <p:ph type="ftr" sz="quarter" idx="11"/>
          </p:nvPr>
        </p:nvSpPr>
        <p:spPr/>
        <p:txBody>
          <a:bodyPr/>
          <a:lstStyle/>
          <a:p>
            <a:r>
              <a:rPr lang="en-US"/>
              <a:t>Presentation Title</a:t>
            </a:r>
            <a:endParaRPr lang="en-US" dirty="0"/>
          </a:p>
        </p:txBody>
      </p:sp>
      <p:sp>
        <p:nvSpPr>
          <p:cNvPr id="6" name="Slide Number Placeholder 4"/>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188952379"/>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26-Dec-25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26-Dec-25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26-Dec-25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2"/>
          <p:cNvSpPr>
            <a:spLocks noGrp="1"/>
          </p:cNvSpPr>
          <p:nvPr>
            <p:ph type="ftr" sz="quarter" idx="11"/>
          </p:nvPr>
        </p:nvSpPr>
        <p:spPr/>
        <p:txBody>
          <a:bodyPr/>
          <a:lstStyle/>
          <a:p>
            <a:r>
              <a:rPr lang="en-US"/>
              <a:t>Presentation Title</a:t>
            </a:r>
            <a:endParaRPr lang="en-US" dirty="0"/>
          </a:p>
        </p:txBody>
      </p:sp>
      <p:sp>
        <p:nvSpPr>
          <p:cNvPr id="6" name="Slide Number Placeholder 3"/>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7613445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5F88F2-B164-4B6F-A4D1-FF377EA65B7F}" type="datetime1">
              <a:rPr lang="en-US" smtClean="0"/>
              <a:t>26-Dec-25</a:t>
            </a:fld>
            <a:endParaRPr lang="en-US" dirty="0"/>
          </a:p>
        </p:txBody>
      </p:sp>
      <p:sp>
        <p:nvSpPr>
          <p:cNvPr id="5" name="Footer Placeholder 5"/>
          <p:cNvSpPr>
            <a:spLocks noGrp="1"/>
          </p:cNvSpPr>
          <p:nvPr>
            <p:ph type="ftr" sz="quarter" idx="11"/>
          </p:nvPr>
        </p:nvSpPr>
        <p:spPr/>
        <p:txBody>
          <a:bodyPr/>
          <a:lstStyle/>
          <a:p>
            <a:r>
              <a:rPr lang="en-US"/>
              <a:t>Presentation Title</a:t>
            </a:r>
            <a:endParaRPr lang="en-US" dirty="0"/>
          </a:p>
        </p:txBody>
      </p:sp>
      <p:sp>
        <p:nvSpPr>
          <p:cNvPr id="6"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62244618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5F88F2-B164-4B6F-A4D1-FF377EA65B7F}" type="datetime1">
              <a:rPr lang="en-US" smtClean="0"/>
              <a:t>26-Dec-25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856108810"/>
      </p:ext>
    </p:extLst>
  </p:cSld>
  <p:clrMapOvr>
    <a:masterClrMapping/>
  </p:clrMapOvr>
  <p:hf hd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6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6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6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6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E5F88F2-B164-4B6F-A4D1-FF377EA65B7F}" type="datetime1">
              <a:rPr lang="en-US" smtClean="0"/>
              <a:t>26-Dec-25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083114293"/>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649" r:id="rId27"/>
    <p:sldLayoutId id="2147483659" r:id="rId28"/>
    <p:sldLayoutId id="2147483661" r:id="rId29"/>
    <p:sldLayoutId id="2147483662" r:id="rId30"/>
    <p:sldLayoutId id="2147483650" r:id="rId31"/>
    <p:sldLayoutId id="2147483663" r:id="rId32"/>
    <p:sldLayoutId id="2147483664" r:id="rId33"/>
    <p:sldLayoutId id="2147483665" r:id="rId34"/>
    <p:sldLayoutId id="2147483651" r:id="rId35"/>
    <p:sldLayoutId id="2147483670" r:id="rId36"/>
    <p:sldLayoutId id="2147483668" r:id="rId37"/>
    <p:sldLayoutId id="2147483671" r:id="rId38"/>
    <p:sldLayoutId id="2147483669" r:id="rId39"/>
    <p:sldLayoutId id="2147483672" r:id="rId40"/>
    <p:sldLayoutId id="2147483673" r:id="rId41"/>
    <p:sldLayoutId id="2147483674" r:id="rId42"/>
    <p:sldLayoutId id="2147483676" r:id="rId43"/>
    <p:sldLayoutId id="2147483677" r:id="rId44"/>
    <p:sldLayoutId id="2147483678" r:id="rId45"/>
    <p:sldLayoutId id="2147483679" r:id="rId46"/>
    <p:sldLayoutId id="2147483681" r:id="rId47"/>
    <p:sldLayoutId id="2147483682" r:id="rId48"/>
    <p:sldLayoutId id="2147483683" r:id="rId49"/>
    <p:sldLayoutId id="2147483684" r:id="rId50"/>
    <p:sldLayoutId id="2147483685" r:id="rId51"/>
    <p:sldLayoutId id="2147483686" r:id="rId52"/>
    <p:sldLayoutId id="2147483687" r:id="rId53"/>
    <p:sldLayoutId id="2147483688" r:id="rId54"/>
    <p:sldLayoutId id="2147483689" r:id="rId55"/>
    <p:sldLayoutId id="2147483690" r:id="rId56"/>
    <p:sldLayoutId id="2147483691" r:id="rId57"/>
    <p:sldLayoutId id="2147483692" r:id="rId58"/>
    <p:sldLayoutId id="2147483697" r:id="rId59"/>
    <p:sldLayoutId id="2147483658" r:id="rId60"/>
    <p:sldLayoutId id="2147483693" r:id="rId61"/>
    <p:sldLayoutId id="2147483696" r:id="rId62"/>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www.packaging-gateway.com/features/the-new-role-of-retail-packaging/" TargetMode="External"/><Relationship Id="rId2" Type="http://schemas.openxmlformats.org/officeDocument/2006/relationships/image" Target="../media/image27.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pxhere.com/en/photo/647760" TargetMode="External"/><Relationship Id="rId2" Type="http://schemas.openxmlformats.org/officeDocument/2006/relationships/image" Target="../media/image28.jp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4.bin"/><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5.bin"/><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442720" y="4088122"/>
            <a:ext cx="8709794" cy="2162055"/>
          </a:xfrm>
        </p:spPr>
        <p:txBody>
          <a:bodyPr>
            <a:normAutofit/>
          </a:bodyPr>
          <a:lstStyle/>
          <a:p>
            <a:r>
              <a:rPr lang="en-US" sz="4400" u="sng" dirty="0">
                <a:solidFill>
                  <a:srgbClr val="002060"/>
                </a:solidFill>
              </a:rPr>
              <a:t>RetailIQ - Smart Retail Operations &amp; Analytics Platform</a:t>
            </a:r>
            <a:br>
              <a:rPr lang="en-IN" sz="4400" dirty="0">
                <a:solidFill>
                  <a:srgbClr val="002060"/>
                </a:solidFill>
              </a:rPr>
            </a:br>
            <a:endParaRPr lang="en-US" sz="4400" dirty="0">
              <a:solidFill>
                <a:srgbClr val="002060"/>
              </a:solidFill>
            </a:endParaRPr>
          </a:p>
        </p:txBody>
      </p:sp>
      <p:graphicFrame>
        <p:nvGraphicFramePr>
          <p:cNvPr id="5" name="Table 4">
            <a:extLst>
              <a:ext uri="{FF2B5EF4-FFF2-40B4-BE49-F238E27FC236}">
                <a16:creationId xmlns:a16="http://schemas.microsoft.com/office/drawing/2014/main" id="{ABBB3306-BC2E-4550-8F1C-3ABD74A51AB2}"/>
              </a:ext>
            </a:extLst>
          </p:cNvPr>
          <p:cNvGraphicFramePr>
            <a:graphicFrameLocks noGrp="1"/>
          </p:cNvGraphicFramePr>
          <p:nvPr>
            <p:extLst>
              <p:ext uri="{D42A27DB-BD31-4B8C-83A1-F6EECF244321}">
                <p14:modId xmlns:p14="http://schemas.microsoft.com/office/powerpoint/2010/main" val="4144291323"/>
              </p:ext>
            </p:extLst>
          </p:nvPr>
        </p:nvGraphicFramePr>
        <p:xfrm>
          <a:off x="7679094" y="5626359"/>
          <a:ext cx="4223614" cy="936999"/>
        </p:xfrm>
        <a:graphic>
          <a:graphicData uri="http://schemas.openxmlformats.org/drawingml/2006/table">
            <a:tbl>
              <a:tblPr firstRow="1" firstCol="1" bandRow="1">
                <a:tableStyleId>{5C22544A-7EE6-4342-B048-85BDC9FD1C3A}</a:tableStyleId>
              </a:tblPr>
              <a:tblGrid>
                <a:gridCol w="498155">
                  <a:extLst>
                    <a:ext uri="{9D8B030D-6E8A-4147-A177-3AD203B41FA5}">
                      <a16:colId xmlns:a16="http://schemas.microsoft.com/office/drawing/2014/main" val="174764352"/>
                    </a:ext>
                  </a:extLst>
                </a:gridCol>
                <a:gridCol w="1815626">
                  <a:extLst>
                    <a:ext uri="{9D8B030D-6E8A-4147-A177-3AD203B41FA5}">
                      <a16:colId xmlns:a16="http://schemas.microsoft.com/office/drawing/2014/main" val="2189881519"/>
                    </a:ext>
                  </a:extLst>
                </a:gridCol>
                <a:gridCol w="1909833">
                  <a:extLst>
                    <a:ext uri="{9D8B030D-6E8A-4147-A177-3AD203B41FA5}">
                      <a16:colId xmlns:a16="http://schemas.microsoft.com/office/drawing/2014/main" val="1762001748"/>
                    </a:ext>
                  </a:extLst>
                </a:gridCol>
              </a:tblGrid>
              <a:tr h="312333">
                <a:tc>
                  <a:txBody>
                    <a:bodyPr/>
                    <a:lstStyle/>
                    <a:p>
                      <a:pPr algn="ctr">
                        <a:lnSpc>
                          <a:spcPct val="115000"/>
                        </a:lnSpc>
                        <a:spcAft>
                          <a:spcPts val="0"/>
                        </a:spcAft>
                      </a:pPr>
                      <a:r>
                        <a:rPr lang="en-US" sz="1600" kern="100">
                          <a:effectLst/>
                        </a:rPr>
                        <a:t>Sr.</a:t>
                      </a:r>
                      <a:endParaRPr lang="en-IN" sz="1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15000"/>
                        </a:lnSpc>
                        <a:spcAft>
                          <a:spcPts val="0"/>
                        </a:spcAft>
                      </a:pPr>
                      <a:r>
                        <a:rPr lang="en-US" sz="1600" kern="100">
                          <a:effectLst/>
                        </a:rPr>
                        <a:t>Enrollment </a:t>
                      </a:r>
                      <a:endParaRPr lang="en-IN" sz="1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15000"/>
                        </a:lnSpc>
                        <a:spcAft>
                          <a:spcPts val="0"/>
                        </a:spcAft>
                      </a:pPr>
                      <a:r>
                        <a:rPr lang="en-US" sz="1600" kern="100" dirty="0">
                          <a:effectLst/>
                        </a:rPr>
                        <a:t>Name</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925585646"/>
                  </a:ext>
                </a:extLst>
              </a:tr>
              <a:tr h="312333">
                <a:tc>
                  <a:txBody>
                    <a:bodyPr/>
                    <a:lstStyle/>
                    <a:p>
                      <a:pPr algn="ctr">
                        <a:lnSpc>
                          <a:spcPct val="115000"/>
                        </a:lnSpc>
                        <a:spcAft>
                          <a:spcPts val="0"/>
                        </a:spcAft>
                      </a:pPr>
                      <a:r>
                        <a:rPr lang="en-US" sz="1600" kern="100">
                          <a:effectLst/>
                        </a:rPr>
                        <a:t>1</a:t>
                      </a:r>
                      <a:endParaRPr lang="en-IN" sz="1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15000"/>
                        </a:lnSpc>
                        <a:spcAft>
                          <a:spcPts val="0"/>
                        </a:spcAft>
                      </a:pPr>
                      <a:r>
                        <a:rPr lang="en-US" sz="1600" kern="100" dirty="0">
                          <a:effectLst/>
                        </a:rPr>
                        <a:t>21004500210065</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15000"/>
                        </a:lnSpc>
                        <a:spcAft>
                          <a:spcPts val="0"/>
                        </a:spcAft>
                      </a:pPr>
                      <a:r>
                        <a:rPr lang="en-US" sz="1600" kern="100">
                          <a:effectLst/>
                        </a:rPr>
                        <a:t>Arnold Macwan</a:t>
                      </a:r>
                      <a:endParaRPr lang="en-IN" sz="1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1445067942"/>
                  </a:ext>
                </a:extLst>
              </a:tr>
              <a:tr h="312333">
                <a:tc>
                  <a:txBody>
                    <a:bodyPr/>
                    <a:lstStyle/>
                    <a:p>
                      <a:pPr algn="ctr">
                        <a:lnSpc>
                          <a:spcPct val="115000"/>
                        </a:lnSpc>
                        <a:spcAft>
                          <a:spcPts val="0"/>
                        </a:spcAft>
                      </a:pPr>
                      <a:r>
                        <a:rPr lang="en-US" sz="1600" kern="100">
                          <a:effectLst/>
                        </a:rPr>
                        <a:t>2</a:t>
                      </a:r>
                      <a:endParaRPr lang="en-IN" sz="14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15000"/>
                        </a:lnSpc>
                        <a:spcAft>
                          <a:spcPts val="0"/>
                        </a:spcAft>
                      </a:pPr>
                      <a:r>
                        <a:rPr lang="en-US" sz="1600" kern="100" dirty="0">
                          <a:effectLst/>
                        </a:rPr>
                        <a:t>21004500210094</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tc>
                  <a:txBody>
                    <a:bodyPr/>
                    <a:lstStyle/>
                    <a:p>
                      <a:pPr algn="ctr">
                        <a:lnSpc>
                          <a:spcPct val="115000"/>
                        </a:lnSpc>
                        <a:spcAft>
                          <a:spcPts val="0"/>
                        </a:spcAft>
                      </a:pPr>
                      <a:r>
                        <a:rPr lang="en-US" sz="1600" kern="100" dirty="0">
                          <a:effectLst/>
                        </a:rPr>
                        <a:t>Manthan Parmar</a:t>
                      </a:r>
                      <a:endParaRPr lang="en-IN" sz="14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162409191"/>
                  </a:ext>
                </a:extLst>
              </a:tr>
            </a:tbl>
          </a:graphicData>
        </a:graphic>
      </p:graphicFrame>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0">
            <a:extLst>
              <a:ext uri="{FF2B5EF4-FFF2-40B4-BE49-F238E27FC236}">
                <a16:creationId xmlns:a16="http://schemas.microsoft.com/office/drawing/2014/main" id="{4B436DB7-DD83-47B7-B314-3C93C18B7DD2}"/>
              </a:ext>
            </a:extLst>
          </p:cNvPr>
          <p:cNvSpPr>
            <a:spLocks noGrp="1"/>
          </p:cNvSpPr>
          <p:nvPr>
            <p:ph type="title"/>
          </p:nvPr>
        </p:nvSpPr>
        <p:spPr>
          <a:xfrm>
            <a:off x="838200" y="304800"/>
            <a:ext cx="10515600" cy="901678"/>
          </a:xfrm>
        </p:spPr>
        <p:txBody>
          <a:bodyPr/>
          <a:lstStyle/>
          <a:p>
            <a:r>
              <a:rPr lang="en-US" dirty="0"/>
              <a:t>Core components</a:t>
            </a:r>
            <a:endParaRPr lang="en-IN" dirty="0"/>
          </a:p>
        </p:txBody>
      </p:sp>
      <p:graphicFrame>
        <p:nvGraphicFramePr>
          <p:cNvPr id="2" name="Table 1">
            <a:extLst>
              <a:ext uri="{FF2B5EF4-FFF2-40B4-BE49-F238E27FC236}">
                <a16:creationId xmlns:a16="http://schemas.microsoft.com/office/drawing/2014/main" id="{867B9581-49EA-4066-B647-ACB61D64FD23}"/>
              </a:ext>
            </a:extLst>
          </p:cNvPr>
          <p:cNvGraphicFramePr>
            <a:graphicFrameLocks noGrp="1"/>
          </p:cNvGraphicFramePr>
          <p:nvPr>
            <p:extLst>
              <p:ext uri="{D42A27DB-BD31-4B8C-83A1-F6EECF244321}">
                <p14:modId xmlns:p14="http://schemas.microsoft.com/office/powerpoint/2010/main" val="456123945"/>
              </p:ext>
            </p:extLst>
          </p:nvPr>
        </p:nvGraphicFramePr>
        <p:xfrm>
          <a:off x="1412240" y="1369038"/>
          <a:ext cx="9763760" cy="5211890"/>
        </p:xfrm>
        <a:graphic>
          <a:graphicData uri="http://schemas.openxmlformats.org/drawingml/2006/table">
            <a:tbl>
              <a:tblPr firstRow="1" firstCol="1" bandRow="1">
                <a:tableStyleId>{5C22544A-7EE6-4342-B048-85BDC9FD1C3A}</a:tableStyleId>
              </a:tblPr>
              <a:tblGrid>
                <a:gridCol w="2459612">
                  <a:extLst>
                    <a:ext uri="{9D8B030D-6E8A-4147-A177-3AD203B41FA5}">
                      <a16:colId xmlns:a16="http://schemas.microsoft.com/office/drawing/2014/main" val="575516045"/>
                    </a:ext>
                  </a:extLst>
                </a:gridCol>
                <a:gridCol w="2554213">
                  <a:extLst>
                    <a:ext uri="{9D8B030D-6E8A-4147-A177-3AD203B41FA5}">
                      <a16:colId xmlns:a16="http://schemas.microsoft.com/office/drawing/2014/main" val="1609451224"/>
                    </a:ext>
                  </a:extLst>
                </a:gridCol>
                <a:gridCol w="2509399">
                  <a:extLst>
                    <a:ext uri="{9D8B030D-6E8A-4147-A177-3AD203B41FA5}">
                      <a16:colId xmlns:a16="http://schemas.microsoft.com/office/drawing/2014/main" val="1331125630"/>
                    </a:ext>
                  </a:extLst>
                </a:gridCol>
                <a:gridCol w="2240536">
                  <a:extLst>
                    <a:ext uri="{9D8B030D-6E8A-4147-A177-3AD203B41FA5}">
                      <a16:colId xmlns:a16="http://schemas.microsoft.com/office/drawing/2014/main" val="2552608125"/>
                    </a:ext>
                  </a:extLst>
                </a:gridCol>
              </a:tblGrid>
              <a:tr h="296552">
                <a:tc>
                  <a:txBody>
                    <a:bodyPr/>
                    <a:lstStyle/>
                    <a:p>
                      <a:pPr algn="ctr">
                        <a:lnSpc>
                          <a:spcPct val="115000"/>
                        </a:lnSpc>
                        <a:spcAft>
                          <a:spcPts val="0"/>
                        </a:spcAft>
                      </a:pPr>
                      <a:r>
                        <a:rPr lang="en-US" sz="2000" kern="100">
                          <a:effectLst/>
                        </a:rPr>
                        <a:t>Admin</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tc>
                  <a:txBody>
                    <a:bodyPr/>
                    <a:lstStyle/>
                    <a:p>
                      <a:pPr algn="ctr">
                        <a:lnSpc>
                          <a:spcPct val="115000"/>
                        </a:lnSpc>
                        <a:spcAft>
                          <a:spcPts val="0"/>
                        </a:spcAft>
                      </a:pPr>
                      <a:r>
                        <a:rPr lang="en-US" sz="2000" kern="100">
                          <a:effectLst/>
                        </a:rPr>
                        <a:t>Supplier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tc>
                  <a:txBody>
                    <a:bodyPr/>
                    <a:lstStyle/>
                    <a:p>
                      <a:pPr algn="ctr">
                        <a:lnSpc>
                          <a:spcPct val="115000"/>
                        </a:lnSpc>
                        <a:spcAft>
                          <a:spcPts val="0"/>
                        </a:spcAft>
                      </a:pPr>
                      <a:r>
                        <a:rPr lang="en-US" sz="2000" kern="100">
                          <a:effectLst/>
                        </a:rPr>
                        <a:t>Customer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tc>
                  <a:txBody>
                    <a:bodyPr/>
                    <a:lstStyle/>
                    <a:p>
                      <a:pPr algn="ctr">
                        <a:lnSpc>
                          <a:spcPct val="115000"/>
                        </a:lnSpc>
                        <a:spcAft>
                          <a:spcPts val="0"/>
                        </a:spcAft>
                      </a:pPr>
                      <a:r>
                        <a:rPr lang="en-US" sz="2000" kern="100">
                          <a:effectLst/>
                        </a:rPr>
                        <a:t>Store manager</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extLst>
                  <a:ext uri="{0D108BD9-81ED-4DB2-BD59-A6C34878D82A}">
                    <a16:rowId xmlns:a16="http://schemas.microsoft.com/office/drawing/2014/main" val="3708121313"/>
                  </a:ext>
                </a:extLst>
              </a:tr>
              <a:tr h="4430410">
                <a:tc>
                  <a:txBody>
                    <a:bodyPr/>
                    <a:lstStyle/>
                    <a:p>
                      <a:pPr marL="342900" lvl="0" indent="-342900" algn="just">
                        <a:lnSpc>
                          <a:spcPct val="115000"/>
                        </a:lnSpc>
                        <a:spcAft>
                          <a:spcPts val="0"/>
                        </a:spcAft>
                        <a:buFont typeface="Symbol" panose="05050102010706020507" pitchFamily="18" charset="2"/>
                        <a:buChar char=""/>
                      </a:pPr>
                      <a:r>
                        <a:rPr lang="en-US" sz="2000" kern="100">
                          <a:effectLst/>
                        </a:rPr>
                        <a:t>Login </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Manage suppliers </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Manage stores</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Manage permissions </a:t>
                      </a:r>
                      <a:endParaRPr lang="en-IN" sz="2000" kern="100">
                        <a:effectLst/>
                      </a:endParaRPr>
                    </a:p>
                    <a:p>
                      <a:pPr marL="342900" lvl="0" indent="-342900">
                        <a:lnSpc>
                          <a:spcPct val="115000"/>
                        </a:lnSpc>
                        <a:spcAft>
                          <a:spcPts val="0"/>
                        </a:spcAft>
                        <a:buFont typeface="Symbol" panose="05050102010706020507" pitchFamily="18" charset="2"/>
                        <a:buChar char=""/>
                      </a:pPr>
                      <a:r>
                        <a:rPr lang="en-US" sz="2000" kern="100">
                          <a:effectLst/>
                        </a:rPr>
                        <a:t>Analytics &amp; monitoring </a:t>
                      </a:r>
                      <a:endParaRPr lang="en-IN" sz="2000" kern="100">
                        <a:effectLst/>
                      </a:endParaRPr>
                    </a:p>
                    <a:p>
                      <a:pPr marL="342900" lvl="0" indent="-342900">
                        <a:lnSpc>
                          <a:spcPct val="115000"/>
                        </a:lnSpc>
                        <a:spcAft>
                          <a:spcPts val="0"/>
                        </a:spcAft>
                        <a:buFont typeface="Symbol" panose="05050102010706020507" pitchFamily="18" charset="2"/>
                        <a:buChar char=""/>
                      </a:pPr>
                      <a:r>
                        <a:rPr lang="en-US" sz="2000" kern="100">
                          <a:effectLst/>
                        </a:rPr>
                        <a:t>Pricing &amp; Discounts</a:t>
                      </a:r>
                      <a:endParaRPr lang="en-IN" sz="2000" kern="100">
                        <a:effectLst/>
                      </a:endParaRPr>
                    </a:p>
                    <a:p>
                      <a:pPr marL="342900" lvl="0" indent="-342900">
                        <a:lnSpc>
                          <a:spcPct val="115000"/>
                        </a:lnSpc>
                        <a:spcAft>
                          <a:spcPts val="0"/>
                        </a:spcAft>
                        <a:buFont typeface="Symbol" panose="05050102010706020507" pitchFamily="18" charset="2"/>
                        <a:buChar char=""/>
                      </a:pPr>
                      <a:r>
                        <a:rPr lang="en-US" sz="2000" kern="100">
                          <a:effectLst/>
                        </a:rPr>
                        <a:t>Reports</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Logout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tc>
                  <a:txBody>
                    <a:bodyPr/>
                    <a:lstStyle/>
                    <a:p>
                      <a:pPr marL="342900" lvl="0" indent="-342900">
                        <a:lnSpc>
                          <a:spcPct val="115000"/>
                        </a:lnSpc>
                        <a:spcAft>
                          <a:spcPts val="0"/>
                        </a:spcAft>
                        <a:buFont typeface="Symbol" panose="05050102010706020507" pitchFamily="18" charset="2"/>
                        <a:buChar char=""/>
                      </a:pPr>
                      <a:r>
                        <a:rPr lang="en-US" sz="2000" kern="100" dirty="0">
                          <a:effectLst/>
                        </a:rPr>
                        <a:t>Login</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Manage purchases</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Products &amp; pricing</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Communication</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Profile management</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Order analytics</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Logout</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tc>
                  <a:txBody>
                    <a:bodyPr/>
                    <a:lstStyle/>
                    <a:p>
                      <a:pPr marL="342900" lvl="0" indent="-342900" algn="just">
                        <a:lnSpc>
                          <a:spcPct val="115000"/>
                        </a:lnSpc>
                        <a:spcAft>
                          <a:spcPts val="0"/>
                        </a:spcAft>
                        <a:buFont typeface="Symbol" panose="05050102010706020507" pitchFamily="18" charset="2"/>
                        <a:buChar char=""/>
                      </a:pPr>
                      <a:r>
                        <a:rPr lang="en-US" sz="2000" kern="100">
                          <a:effectLst/>
                        </a:rPr>
                        <a:t>Login </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Registration</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Profile management </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Past purchases </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Feedbacks</a:t>
                      </a:r>
                      <a:endParaRPr lang="en-IN" sz="2000" kern="100">
                        <a:effectLst/>
                      </a:endParaRPr>
                    </a:p>
                    <a:p>
                      <a:pPr marL="342900" lvl="0" indent="-342900">
                        <a:lnSpc>
                          <a:spcPct val="115000"/>
                        </a:lnSpc>
                        <a:spcAft>
                          <a:spcPts val="0"/>
                        </a:spcAft>
                        <a:buFont typeface="Symbol" panose="05050102010706020507" pitchFamily="18" charset="2"/>
                        <a:buChar char=""/>
                      </a:pPr>
                      <a:r>
                        <a:rPr lang="en-US" sz="2000" kern="100">
                          <a:effectLst/>
                        </a:rPr>
                        <a:t>Orders &amp; Wishlist</a:t>
                      </a:r>
                      <a:endParaRPr lang="en-IN" sz="2000" kern="100">
                        <a:effectLst/>
                      </a:endParaRPr>
                    </a:p>
                    <a:p>
                      <a:pPr marL="342900" lvl="0" indent="-342900" algn="just">
                        <a:lnSpc>
                          <a:spcPct val="115000"/>
                        </a:lnSpc>
                        <a:spcAft>
                          <a:spcPts val="0"/>
                        </a:spcAft>
                        <a:buFont typeface="Symbol" panose="05050102010706020507" pitchFamily="18" charset="2"/>
                        <a:buChar char=""/>
                      </a:pPr>
                      <a:r>
                        <a:rPr lang="en-US" sz="2000" kern="100">
                          <a:effectLst/>
                        </a:rPr>
                        <a:t>Logout</a:t>
                      </a:r>
                      <a:endParaRPr lang="en-IN" sz="2000" kern="10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tc>
                  <a:txBody>
                    <a:bodyPr/>
                    <a:lstStyle/>
                    <a:p>
                      <a:pPr marL="342900" lvl="0" indent="-342900">
                        <a:lnSpc>
                          <a:spcPct val="115000"/>
                        </a:lnSpc>
                        <a:spcAft>
                          <a:spcPts val="0"/>
                        </a:spcAft>
                        <a:buFont typeface="Symbol" panose="05050102010706020507" pitchFamily="18" charset="2"/>
                        <a:buChar char=""/>
                      </a:pPr>
                      <a:r>
                        <a:rPr lang="en-US" sz="2000" kern="100" dirty="0">
                          <a:effectLst/>
                        </a:rPr>
                        <a:t>Login</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Profile Management</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Inventory management </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Sales &amp; Billing</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Manage supplies </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Sales dashboard</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Store level Analytics </a:t>
                      </a:r>
                      <a:endParaRPr lang="en-IN" sz="2000" kern="100" dirty="0">
                        <a:effectLst/>
                      </a:endParaRPr>
                    </a:p>
                    <a:p>
                      <a:pPr marL="342900" lvl="0" indent="-342900">
                        <a:lnSpc>
                          <a:spcPct val="115000"/>
                        </a:lnSpc>
                        <a:spcAft>
                          <a:spcPts val="0"/>
                        </a:spcAft>
                        <a:buFont typeface="Symbol" panose="05050102010706020507" pitchFamily="18" charset="2"/>
                        <a:buChar char=""/>
                      </a:pPr>
                      <a:r>
                        <a:rPr lang="en-US" sz="2000" kern="100" dirty="0">
                          <a:effectLst/>
                        </a:rPr>
                        <a:t>Logout</a:t>
                      </a:r>
                      <a:endParaRPr lang="en-IN" sz="2000" kern="100" dirty="0">
                        <a:effectLst/>
                      </a:endParaRPr>
                    </a:p>
                    <a:p>
                      <a:pPr marL="457200" algn="just">
                        <a:lnSpc>
                          <a:spcPct val="115000"/>
                        </a:lnSpc>
                        <a:spcAft>
                          <a:spcPts val="0"/>
                        </a:spcAft>
                      </a:pPr>
                      <a:r>
                        <a:rPr lang="en-US" sz="2000" kern="100" dirty="0">
                          <a:effectLst/>
                        </a:rPr>
                        <a:t> </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a:txBody>
                  <a:tcPr marL="33383" marR="33383" marT="0" marB="0"/>
                </a:tc>
                <a:extLst>
                  <a:ext uri="{0D108BD9-81ED-4DB2-BD59-A6C34878D82A}">
                    <a16:rowId xmlns:a16="http://schemas.microsoft.com/office/drawing/2014/main" val="21222205"/>
                  </a:ext>
                </a:extLst>
              </a:tr>
            </a:tbl>
          </a:graphicData>
        </a:graphic>
      </p:graphicFrame>
    </p:spTree>
    <p:extLst>
      <p:ext uri="{BB962C8B-B14F-4D97-AF65-F5344CB8AC3E}">
        <p14:creationId xmlns:p14="http://schemas.microsoft.com/office/powerpoint/2010/main" val="2186097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7AA7-DDE5-40B6-9813-860A9479DF2A}"/>
              </a:ext>
            </a:extLst>
          </p:cNvPr>
          <p:cNvSpPr>
            <a:spLocks noGrp="1"/>
          </p:cNvSpPr>
          <p:nvPr>
            <p:ph type="title"/>
          </p:nvPr>
        </p:nvSpPr>
        <p:spPr>
          <a:xfrm>
            <a:off x="6248400" y="457199"/>
            <a:ext cx="5781040" cy="1539937"/>
          </a:xfrm>
        </p:spPr>
        <p:txBody>
          <a:bodyPr>
            <a:normAutofit/>
          </a:bodyPr>
          <a:lstStyle/>
          <a:p>
            <a:r>
              <a:rPr lang="en-US" sz="3200" b="1" dirty="0">
                <a:latin typeface="Times New Roman" panose="02020603050405020304" pitchFamily="18" charset="0"/>
                <a:cs typeface="Times New Roman" panose="02020603050405020304" pitchFamily="18" charset="0"/>
              </a:rPr>
              <a:t>Assumptions &amp; Constraints </a:t>
            </a:r>
            <a:endParaRPr lang="en-IN" sz="32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0D47B9F2-6A3E-4482-8CEA-2117734C9241}"/>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FBC9B5C7-E44A-4606-8383-BE534BB196EE}"/>
              </a:ext>
            </a:extLst>
          </p:cNvPr>
          <p:cNvSpPr>
            <a:spLocks noGrp="1"/>
          </p:cNvSpPr>
          <p:nvPr>
            <p:ph type="sldNum" sz="quarter" idx="12"/>
          </p:nvPr>
        </p:nvSpPr>
        <p:spPr/>
        <p:txBody>
          <a:bodyPr/>
          <a:lstStyle/>
          <a:p>
            <a:fld id="{3CE5352E-9B9F-4EDC-8769-7FA3D3F814C7}" type="slidenum">
              <a:rPr lang="en-US" noProof="0" smtClean="0"/>
              <a:t>11</a:t>
            </a:fld>
            <a:endParaRPr lang="en-US" noProof="0" dirty="0"/>
          </a:p>
        </p:txBody>
      </p:sp>
      <p:pic>
        <p:nvPicPr>
          <p:cNvPr id="6" name="Picture Placeholder 5">
            <a:extLst>
              <a:ext uri="{FF2B5EF4-FFF2-40B4-BE49-F238E27FC236}">
                <a16:creationId xmlns:a16="http://schemas.microsoft.com/office/drawing/2014/main" id="{2E7A0B32-F163-3559-7CB2-9202703FA7FA}"/>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19210" r="19210"/>
          <a:stretch>
            <a:fillRect/>
          </a:stretch>
        </p:blipFill>
        <p:spPr/>
      </p:pic>
      <p:sp>
        <p:nvSpPr>
          <p:cNvPr id="11" name="Rectangle 3">
            <a:extLst>
              <a:ext uri="{FF2B5EF4-FFF2-40B4-BE49-F238E27FC236}">
                <a16:creationId xmlns:a16="http://schemas.microsoft.com/office/drawing/2014/main" id="{E0A91E7C-56EB-46DC-8486-18455AE2F1B8}"/>
              </a:ext>
            </a:extLst>
          </p:cNvPr>
          <p:cNvSpPr>
            <a:spLocks noGrp="1" noChangeArrowheads="1"/>
          </p:cNvSpPr>
          <p:nvPr>
            <p:ph type="body" idx="13"/>
          </p:nvPr>
        </p:nvSpPr>
        <p:spPr bwMode="auto">
          <a:xfrm>
            <a:off x="6392164" y="2131741"/>
            <a:ext cx="563727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Datasets uploaded will be safe and non-corrupted.</a:t>
            </a:r>
          </a:p>
          <a:p>
            <a:pPr algn="just" eaLnBrk="0" fontAlgn="base"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Users will provide timely iteration feedback.</a:t>
            </a:r>
          </a:p>
          <a:p>
            <a:pPr algn="just" eaLnBrk="0" fontAlgn="base"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System requires stable internet for external APIs.</a:t>
            </a:r>
          </a:p>
          <a:p>
            <a:pPr algn="just" eaLnBrk="0" fontAlgn="base"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Users will have basic digital skills to use the dashboard.</a:t>
            </a:r>
          </a:p>
          <a:p>
            <a:pPr algn="just" eaLnBrk="0" fontAlgn="base"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Retailers will supply accurate sales, inventory, and purchase data.</a:t>
            </a:r>
          </a:p>
          <a:p>
            <a:pPr algn="just" eaLnBrk="0" fontAlgn="base" hangingPunct="0">
              <a:lnSpc>
                <a:spcPct val="100000"/>
              </a:lnSpc>
              <a:spcBef>
                <a:spcPct val="0"/>
              </a:spcBef>
              <a:spcAft>
                <a:spcPct val="0"/>
              </a:spcAft>
              <a:buClrTx/>
              <a:buSzTx/>
              <a:buFont typeface="Arial" panose="020B0604020202020204" pitchFamily="34" charset="0"/>
              <a:buChar char="•"/>
            </a:pPr>
            <a:r>
              <a:rPr kumimoji="0" lang="en-US" altLang="en-US" sz="2000" b="0" i="0" u="none" strike="noStrike" cap="none" normalizeH="0" baseline="0" dirty="0">
                <a:ln>
                  <a:noFill/>
                </a:ln>
                <a:solidFill>
                  <a:schemeClr val="tx1"/>
                </a:solidFill>
                <a:effectLst/>
                <a:latin typeface="Arial" panose="020B0604020202020204" pitchFamily="34" charset="0"/>
              </a:rPr>
              <a:t>Additional historical data will be used when retailer data is insufficient.</a:t>
            </a:r>
          </a:p>
        </p:txBody>
      </p:sp>
    </p:spTree>
    <p:extLst>
      <p:ext uri="{BB962C8B-B14F-4D97-AF65-F5344CB8AC3E}">
        <p14:creationId xmlns:p14="http://schemas.microsoft.com/office/powerpoint/2010/main" val="386381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489DD34-13BE-637E-C1FC-81466645F005}"/>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l="18469" r="18469"/>
          <a:stretch>
            <a:fillRect/>
          </a:stretch>
        </p:blipFill>
        <p:spPr/>
      </p:pic>
      <p:sp>
        <p:nvSpPr>
          <p:cNvPr id="3" name="Title 2">
            <a:extLst>
              <a:ext uri="{FF2B5EF4-FFF2-40B4-BE49-F238E27FC236}">
                <a16:creationId xmlns:a16="http://schemas.microsoft.com/office/drawing/2014/main" id="{7A2A5E40-870A-4517-9ADE-50522C42B059}"/>
              </a:ext>
            </a:extLst>
          </p:cNvPr>
          <p:cNvSpPr>
            <a:spLocks noGrp="1"/>
          </p:cNvSpPr>
          <p:nvPr>
            <p:ph type="title"/>
          </p:nvPr>
        </p:nvSpPr>
        <p:spPr>
          <a:xfrm>
            <a:off x="830127" y="609600"/>
            <a:ext cx="4584212" cy="730245"/>
          </a:xfrm>
        </p:spPr>
        <p:txBody>
          <a:bodyPr/>
          <a:lstStyle/>
          <a:p>
            <a:pPr lvl="0"/>
            <a:r>
              <a:rPr lang="en-US" b="1" dirty="0"/>
              <a:t>Constraints </a:t>
            </a:r>
            <a:endParaRPr lang="en-IN" dirty="0"/>
          </a:p>
        </p:txBody>
      </p:sp>
      <p:sp>
        <p:nvSpPr>
          <p:cNvPr id="8" name="Rectangle 2">
            <a:extLst>
              <a:ext uri="{FF2B5EF4-FFF2-40B4-BE49-F238E27FC236}">
                <a16:creationId xmlns:a16="http://schemas.microsoft.com/office/drawing/2014/main" id="{A12A5EC3-FA79-469C-9FFB-8082BD52363A}"/>
              </a:ext>
            </a:extLst>
          </p:cNvPr>
          <p:cNvSpPr>
            <a:spLocks noGrp="1" noChangeArrowheads="1"/>
          </p:cNvSpPr>
          <p:nvPr>
            <p:ph type="body" idx="1"/>
          </p:nvPr>
        </p:nvSpPr>
        <p:spPr bwMode="auto">
          <a:xfrm>
            <a:off x="303595" y="1875646"/>
            <a:ext cx="563727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Limited system resources may restrict large ML training.</a:t>
            </a:r>
          </a:p>
          <a:p>
            <a:pPr algn="just"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Low-tech retailers may need usage training.</a:t>
            </a:r>
          </a:p>
          <a:p>
            <a:pPr algn="just"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Limited historical data reduces forecasting accuracy.</a:t>
            </a:r>
          </a:p>
          <a:p>
            <a:pPr algn="just"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Server capacity affects performance on large datasets.</a:t>
            </a:r>
          </a:p>
          <a:p>
            <a:pPr algn="just"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Browser limits may restrict advanced visuals.</a:t>
            </a:r>
          </a:p>
          <a:p>
            <a:pPr algn="just"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ML accuracy varies with data size, seasonality, and store type.</a:t>
            </a:r>
          </a:p>
        </p:txBody>
      </p:sp>
      <p:sp>
        <p:nvSpPr>
          <p:cNvPr id="6" name="Slide Number Placeholder 5">
            <a:extLst>
              <a:ext uri="{FF2B5EF4-FFF2-40B4-BE49-F238E27FC236}">
                <a16:creationId xmlns:a16="http://schemas.microsoft.com/office/drawing/2014/main" id="{1823F4AB-2C6B-45AC-9AC0-52EB5C4A2BA7}"/>
              </a:ext>
            </a:extLst>
          </p:cNvPr>
          <p:cNvSpPr>
            <a:spLocks noGrp="1"/>
          </p:cNvSpPr>
          <p:nvPr>
            <p:ph type="sldNum" sz="quarter" idx="12"/>
          </p:nvPr>
        </p:nvSpPr>
        <p:spPr/>
        <p:txBody>
          <a:bodyPr/>
          <a:lstStyle/>
          <a:p>
            <a:fld id="{3CE5352E-9B9F-4EDC-8769-7FA3D3F814C7}" type="slidenum">
              <a:rPr lang="en-US" noProof="0" smtClean="0"/>
              <a:t>12</a:t>
            </a:fld>
            <a:endParaRPr lang="en-US" noProof="0" dirty="0"/>
          </a:p>
        </p:txBody>
      </p:sp>
    </p:spTree>
    <p:extLst>
      <p:ext uri="{BB962C8B-B14F-4D97-AF65-F5344CB8AC3E}">
        <p14:creationId xmlns:p14="http://schemas.microsoft.com/office/powerpoint/2010/main" val="3777497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C9B-ED7B-4445-BEC7-1C96A1492482}"/>
              </a:ext>
            </a:extLst>
          </p:cNvPr>
          <p:cNvSpPr>
            <a:spLocks noGrp="1"/>
          </p:cNvSpPr>
          <p:nvPr>
            <p:ph type="title"/>
          </p:nvPr>
        </p:nvSpPr>
        <p:spPr/>
        <p:txBody>
          <a:bodyPr/>
          <a:lstStyle/>
          <a:p>
            <a:r>
              <a:rPr lang="en-US" b="1" dirty="0"/>
              <a:t>Advantages &amp; Limitations</a:t>
            </a:r>
            <a:endParaRPr lang="en-US" dirty="0"/>
          </a:p>
        </p:txBody>
      </p:sp>
      <p:sp>
        <p:nvSpPr>
          <p:cNvPr id="5" name="Slide Number Placeholder 4">
            <a:extLst>
              <a:ext uri="{FF2B5EF4-FFF2-40B4-BE49-F238E27FC236}">
                <a16:creationId xmlns:a16="http://schemas.microsoft.com/office/drawing/2014/main" id="{39A55FF9-7ABA-4DBF-88DE-CDB55A36D427}"/>
              </a:ext>
            </a:extLst>
          </p:cNvPr>
          <p:cNvSpPr>
            <a:spLocks noGrp="1"/>
          </p:cNvSpPr>
          <p:nvPr>
            <p:ph type="sldNum" sz="quarter" idx="12"/>
          </p:nvPr>
        </p:nvSpPr>
        <p:spPr/>
        <p:txBody>
          <a:bodyPr/>
          <a:lstStyle/>
          <a:p>
            <a:fld id="{3CE5352E-9B9F-4EDC-8769-7FA3D3F814C7}" type="slidenum">
              <a:rPr lang="en-US" smtClean="0"/>
              <a:pPr/>
              <a:t>13</a:t>
            </a:fld>
            <a:endParaRPr lang="en-US" dirty="0"/>
          </a:p>
        </p:txBody>
      </p:sp>
      <p:sp>
        <p:nvSpPr>
          <p:cNvPr id="10" name="Text Placeholder 9">
            <a:extLst>
              <a:ext uri="{FF2B5EF4-FFF2-40B4-BE49-F238E27FC236}">
                <a16:creationId xmlns:a16="http://schemas.microsoft.com/office/drawing/2014/main" id="{AFBCF80E-E944-4775-837D-8758692251D1}"/>
              </a:ext>
            </a:extLst>
          </p:cNvPr>
          <p:cNvSpPr>
            <a:spLocks noGrp="1"/>
          </p:cNvSpPr>
          <p:nvPr>
            <p:ph type="body" idx="24"/>
          </p:nvPr>
        </p:nvSpPr>
        <p:spPr>
          <a:xfrm>
            <a:off x="6370320" y="3002621"/>
            <a:ext cx="4820533" cy="334918"/>
          </a:xfrm>
        </p:spPr>
        <p:txBody>
          <a:bodyPr>
            <a:normAutofit/>
          </a:bodyPr>
          <a:lstStyle/>
          <a:p>
            <a:r>
              <a:rPr lang="en-US" b="1" dirty="0"/>
              <a:t>Limitation</a:t>
            </a:r>
            <a:r>
              <a:rPr lang="en-US" dirty="0"/>
              <a:t> </a:t>
            </a:r>
            <a:endParaRPr lang="en-IN" dirty="0"/>
          </a:p>
        </p:txBody>
      </p:sp>
      <p:sp>
        <p:nvSpPr>
          <p:cNvPr id="8" name="Text Placeholder 7">
            <a:extLst>
              <a:ext uri="{FF2B5EF4-FFF2-40B4-BE49-F238E27FC236}">
                <a16:creationId xmlns:a16="http://schemas.microsoft.com/office/drawing/2014/main" id="{A669ADFB-458A-40C3-9DE4-619886CEBBB8}"/>
              </a:ext>
            </a:extLst>
          </p:cNvPr>
          <p:cNvSpPr>
            <a:spLocks noGrp="1"/>
          </p:cNvSpPr>
          <p:nvPr>
            <p:ph type="body" idx="1"/>
          </p:nvPr>
        </p:nvSpPr>
        <p:spPr>
          <a:xfrm>
            <a:off x="487680" y="3094082"/>
            <a:ext cx="4820533" cy="334918"/>
          </a:xfrm>
        </p:spPr>
        <p:txBody>
          <a:bodyPr>
            <a:normAutofit lnSpcReduction="10000"/>
          </a:bodyPr>
          <a:lstStyle/>
          <a:p>
            <a:r>
              <a:rPr lang="en-US" dirty="0"/>
              <a:t>Advantages</a:t>
            </a:r>
            <a:endParaRPr lang="en-IN" dirty="0"/>
          </a:p>
        </p:txBody>
      </p:sp>
      <p:sp>
        <p:nvSpPr>
          <p:cNvPr id="9" name="Text Placeholder 8">
            <a:extLst>
              <a:ext uri="{FF2B5EF4-FFF2-40B4-BE49-F238E27FC236}">
                <a16:creationId xmlns:a16="http://schemas.microsoft.com/office/drawing/2014/main" id="{D151F91C-5F8D-4A11-862D-F2EEB016B217}"/>
              </a:ext>
            </a:extLst>
          </p:cNvPr>
          <p:cNvSpPr>
            <a:spLocks noGrp="1"/>
          </p:cNvSpPr>
          <p:nvPr>
            <p:ph type="body" sz="quarter" idx="13"/>
          </p:nvPr>
        </p:nvSpPr>
        <p:spPr>
          <a:xfrm>
            <a:off x="487680" y="3663630"/>
            <a:ext cx="5169465" cy="1954849"/>
          </a:xfrm>
        </p:spPr>
        <p:txBody>
          <a:bodyPr>
            <a:normAutofit/>
          </a:bodyPr>
          <a:lstStyle/>
          <a:p>
            <a:pPr lvl="1"/>
            <a:r>
              <a:rPr lang="en-US" dirty="0"/>
              <a:t>Data-driven decision making </a:t>
            </a:r>
            <a:endParaRPr lang="en-IN" dirty="0"/>
          </a:p>
          <a:p>
            <a:pPr lvl="1"/>
            <a:r>
              <a:rPr lang="en-US" dirty="0"/>
              <a:t>Improved inventory management </a:t>
            </a:r>
            <a:endParaRPr lang="en-IN" dirty="0"/>
          </a:p>
          <a:p>
            <a:pPr lvl="1"/>
            <a:r>
              <a:rPr lang="en-US" dirty="0"/>
              <a:t>Enhanced profitability </a:t>
            </a:r>
            <a:endParaRPr lang="en-IN" dirty="0"/>
          </a:p>
          <a:p>
            <a:pPr lvl="1"/>
            <a:r>
              <a:rPr lang="en-US" dirty="0"/>
              <a:t>Better customer segmentation and understanding </a:t>
            </a:r>
            <a:endParaRPr lang="en-IN" dirty="0"/>
          </a:p>
          <a:p>
            <a:pPr lvl="1"/>
            <a:r>
              <a:rPr lang="en-US" dirty="0"/>
              <a:t>Enhanced stock management </a:t>
            </a:r>
          </a:p>
        </p:txBody>
      </p:sp>
      <p:sp>
        <p:nvSpPr>
          <p:cNvPr id="11" name="Text Placeholder 10">
            <a:extLst>
              <a:ext uri="{FF2B5EF4-FFF2-40B4-BE49-F238E27FC236}">
                <a16:creationId xmlns:a16="http://schemas.microsoft.com/office/drawing/2014/main" id="{3DFA68E2-3273-4C30-84B4-741FC198917E}"/>
              </a:ext>
            </a:extLst>
          </p:cNvPr>
          <p:cNvSpPr>
            <a:spLocks noGrp="1"/>
          </p:cNvSpPr>
          <p:nvPr>
            <p:ph type="body" idx="30"/>
          </p:nvPr>
        </p:nvSpPr>
        <p:spPr>
          <a:xfrm>
            <a:off x="5981656" y="4008803"/>
            <a:ext cx="4946003" cy="2108199"/>
          </a:xfrm>
        </p:spPr>
        <p:txBody>
          <a:bodyPr>
            <a:normAutofit/>
          </a:bodyPr>
          <a:lstStyle/>
          <a:p>
            <a:pPr marL="742950" lvl="1" indent="-285750">
              <a:buFont typeface="Arial" panose="020B0604020202020204" pitchFamily="34" charset="0"/>
              <a:buChar char="•"/>
            </a:pPr>
            <a:r>
              <a:rPr lang="en-US" sz="1300" b="0" dirty="0"/>
              <a:t>Accuracy depends on data quality </a:t>
            </a:r>
            <a:endParaRPr lang="en-IN" sz="1300" b="0" dirty="0"/>
          </a:p>
          <a:p>
            <a:pPr marL="742950" lvl="1" indent="-285750">
              <a:buFont typeface="Arial" panose="020B0604020202020204" pitchFamily="34" charset="0"/>
              <a:buChar char="•"/>
            </a:pPr>
            <a:r>
              <a:rPr lang="en-US" sz="1300" b="0" dirty="0"/>
              <a:t>Can’t capture external market factors for model training </a:t>
            </a:r>
            <a:endParaRPr lang="en-IN" sz="1300" b="0" dirty="0"/>
          </a:p>
          <a:p>
            <a:pPr marL="742950" lvl="1" indent="-285750">
              <a:buFont typeface="Arial" panose="020B0604020202020204" pitchFamily="34" charset="0"/>
              <a:buChar char="•"/>
            </a:pPr>
            <a:r>
              <a:rPr lang="en-US" sz="1300" b="0" dirty="0"/>
              <a:t>Limited real-time analytics </a:t>
            </a:r>
            <a:endParaRPr lang="en-IN" sz="1300" b="0" dirty="0"/>
          </a:p>
          <a:p>
            <a:pPr marL="742950" lvl="1" indent="-285750">
              <a:buFont typeface="Arial" panose="020B0604020202020204" pitchFamily="34" charset="0"/>
              <a:buChar char="•"/>
            </a:pPr>
            <a:r>
              <a:rPr lang="en-US" sz="1300" b="0" dirty="0"/>
              <a:t>Lack of back-up service</a:t>
            </a:r>
            <a:endParaRPr lang="en-IN" sz="1300" b="0" dirty="0"/>
          </a:p>
          <a:p>
            <a:pPr marL="742950" lvl="1" indent="-285750">
              <a:buFont typeface="Arial" panose="020B0604020202020204" pitchFamily="34" charset="0"/>
              <a:buChar char="•"/>
            </a:pPr>
            <a:r>
              <a:rPr lang="en-US" sz="1300" b="0" dirty="0"/>
              <a:t>Multilingual support</a:t>
            </a:r>
            <a:endParaRPr lang="en-IN" sz="1300" b="0" dirty="0"/>
          </a:p>
          <a:p>
            <a:pPr marL="742950" lvl="1" indent="-285750">
              <a:buFont typeface="Arial" panose="020B0604020202020204" pitchFamily="34" charset="0"/>
              <a:buChar char="•"/>
            </a:pPr>
            <a:r>
              <a:rPr lang="en-US" sz="1300" b="0" dirty="0"/>
              <a:t>Low maintenance </a:t>
            </a:r>
            <a:endParaRPr lang="en-IN" sz="1300" b="0" dirty="0"/>
          </a:p>
          <a:p>
            <a:pPr marL="285750" indent="-285750">
              <a:buFont typeface="Arial" panose="020B0604020202020204" pitchFamily="34" charset="0"/>
              <a:buChar char="•"/>
            </a:pPr>
            <a:endParaRPr lang="en-IN" sz="1300" b="0" dirty="0"/>
          </a:p>
          <a:p>
            <a:pPr marL="285750" indent="-285750">
              <a:buFont typeface="Arial" panose="020B0604020202020204" pitchFamily="34" charset="0"/>
              <a:buChar char="•"/>
            </a:pPr>
            <a:endParaRPr lang="en-US" sz="1300" b="0" dirty="0"/>
          </a:p>
        </p:txBody>
      </p:sp>
    </p:spTree>
    <p:extLst>
      <p:ext uri="{BB962C8B-B14F-4D97-AF65-F5344CB8AC3E}">
        <p14:creationId xmlns:p14="http://schemas.microsoft.com/office/powerpoint/2010/main" val="270330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24357D-B3E8-442F-8D61-8E17B0811B09}"/>
              </a:ext>
            </a:extLst>
          </p:cNvPr>
          <p:cNvSpPr txBox="1"/>
          <p:nvPr/>
        </p:nvSpPr>
        <p:spPr>
          <a:xfrm>
            <a:off x="1869440" y="589280"/>
            <a:ext cx="8026400" cy="584775"/>
          </a:xfrm>
          <a:prstGeom prst="rect">
            <a:avLst/>
          </a:prstGeom>
          <a:noFill/>
        </p:spPr>
        <p:txBody>
          <a:bodyPr wrap="square" rtlCol="0">
            <a:spAutoFit/>
          </a:bodyPr>
          <a:lstStyle/>
          <a:p>
            <a:r>
              <a:rPr lang="en-US" sz="3200" b="1" dirty="0">
                <a:solidFill>
                  <a:schemeClr val="bg1"/>
                </a:solidFill>
              </a:rPr>
              <a:t>Requirement determination</a:t>
            </a:r>
            <a:endParaRPr lang="en-IN" sz="3200" dirty="0">
              <a:solidFill>
                <a:schemeClr val="bg1"/>
              </a:solidFill>
            </a:endParaRPr>
          </a:p>
        </p:txBody>
      </p:sp>
      <p:sp>
        <p:nvSpPr>
          <p:cNvPr id="4" name="Rectangle 3">
            <a:extLst>
              <a:ext uri="{FF2B5EF4-FFF2-40B4-BE49-F238E27FC236}">
                <a16:creationId xmlns:a16="http://schemas.microsoft.com/office/drawing/2014/main" id="{7BF69289-AB02-4F3F-A08E-157ED6F9CC65}"/>
              </a:ext>
            </a:extLst>
          </p:cNvPr>
          <p:cNvSpPr/>
          <p:nvPr/>
        </p:nvSpPr>
        <p:spPr>
          <a:xfrm>
            <a:off x="1686560" y="1907878"/>
            <a:ext cx="7934960" cy="3416320"/>
          </a:xfrm>
          <a:prstGeom prst="rect">
            <a:avLst/>
          </a:prstGeom>
        </p:spPr>
        <p:txBody>
          <a:bodyPr wrap="square">
            <a:spAutoFit/>
          </a:bodyPr>
          <a:lstStyle/>
          <a:p>
            <a:r>
              <a:rPr lang="en-US" sz="2400" dirty="0"/>
              <a:t>Requirement determination and gathering has been done through several methods and techniques such as:</a:t>
            </a:r>
          </a:p>
          <a:p>
            <a:endParaRPr lang="en-IN" sz="2400" dirty="0"/>
          </a:p>
          <a:p>
            <a:pPr marL="285750" lvl="0" indent="-285750">
              <a:buFont typeface="Arial" panose="020B0604020202020204" pitchFamily="34" charset="0"/>
              <a:buChar char="•"/>
            </a:pPr>
            <a:r>
              <a:rPr lang="en-US" sz="2400" dirty="0"/>
              <a:t>Interviews </a:t>
            </a:r>
            <a:endParaRPr lang="en-IN" sz="2400" dirty="0"/>
          </a:p>
          <a:p>
            <a:pPr marL="285750" lvl="0" indent="-285750">
              <a:buFont typeface="Arial" panose="020B0604020202020204" pitchFamily="34" charset="0"/>
              <a:buChar char="•"/>
            </a:pPr>
            <a:r>
              <a:rPr lang="en-US" sz="2400" dirty="0"/>
              <a:t>Observations of existing system </a:t>
            </a:r>
            <a:endParaRPr lang="en-IN" sz="2400" dirty="0"/>
          </a:p>
          <a:p>
            <a:pPr marL="285750" lvl="0" indent="-285750">
              <a:buFont typeface="Arial" panose="020B0604020202020204" pitchFamily="34" charset="0"/>
              <a:buChar char="•"/>
            </a:pPr>
            <a:r>
              <a:rPr lang="en-US" sz="2400" dirty="0"/>
              <a:t>Case studies </a:t>
            </a:r>
            <a:endParaRPr lang="en-IN" sz="2400" dirty="0"/>
          </a:p>
          <a:p>
            <a:pPr marL="285750" lvl="0" indent="-285750">
              <a:buFont typeface="Arial" panose="020B0604020202020204" pitchFamily="34" charset="0"/>
              <a:buChar char="•"/>
            </a:pPr>
            <a:r>
              <a:rPr lang="en-US" sz="2400" dirty="0"/>
              <a:t>Surveys/Feedbacks </a:t>
            </a:r>
            <a:endParaRPr lang="en-IN" sz="2400" dirty="0"/>
          </a:p>
          <a:p>
            <a:pPr marL="285750" indent="-285750">
              <a:buFont typeface="Arial" panose="020B0604020202020204" pitchFamily="34" charset="0"/>
              <a:buChar char="•"/>
            </a:pPr>
            <a:r>
              <a:rPr lang="en-US" sz="2400" dirty="0"/>
              <a:t>Industry research </a:t>
            </a:r>
            <a:endParaRPr lang="en-IN" sz="20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86151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5A66-7B59-4C6C-BFBE-91A9CFEDAF29}"/>
              </a:ext>
            </a:extLst>
          </p:cNvPr>
          <p:cNvSpPr>
            <a:spLocks noGrp="1"/>
          </p:cNvSpPr>
          <p:nvPr>
            <p:ph type="title"/>
          </p:nvPr>
        </p:nvSpPr>
        <p:spPr/>
        <p:txBody>
          <a:bodyPr>
            <a:normAutofit/>
          </a:bodyPr>
          <a:lstStyle/>
          <a:p>
            <a:pPr lvl="1" algn="ctr"/>
            <a:r>
              <a:rPr lang="en-US" sz="2400" b="1" dirty="0"/>
              <a:t>Requirement analysis </a:t>
            </a:r>
            <a:endParaRPr lang="en-IN" dirty="0"/>
          </a:p>
        </p:txBody>
      </p:sp>
      <p:sp>
        <p:nvSpPr>
          <p:cNvPr id="4" name="Slide Number Placeholder 3">
            <a:extLst>
              <a:ext uri="{FF2B5EF4-FFF2-40B4-BE49-F238E27FC236}">
                <a16:creationId xmlns:a16="http://schemas.microsoft.com/office/drawing/2014/main" id="{F86038C9-3314-494F-9B37-528BAB021D63}"/>
              </a:ext>
            </a:extLst>
          </p:cNvPr>
          <p:cNvSpPr>
            <a:spLocks noGrp="1"/>
          </p:cNvSpPr>
          <p:nvPr>
            <p:ph type="sldNum" sz="quarter" idx="12"/>
          </p:nvPr>
        </p:nvSpPr>
        <p:spPr/>
        <p:txBody>
          <a:bodyPr/>
          <a:lstStyle/>
          <a:p>
            <a:fld id="{3CE5352E-9B9F-4EDC-8769-7FA3D3F814C7}" type="slidenum">
              <a:rPr lang="en-US" noProof="0" smtClean="0"/>
              <a:pPr/>
              <a:t>15</a:t>
            </a:fld>
            <a:endParaRPr lang="en-US" noProof="0" dirty="0"/>
          </a:p>
        </p:txBody>
      </p:sp>
      <p:sp>
        <p:nvSpPr>
          <p:cNvPr id="10" name="Text Placeholder 9">
            <a:extLst>
              <a:ext uri="{FF2B5EF4-FFF2-40B4-BE49-F238E27FC236}">
                <a16:creationId xmlns:a16="http://schemas.microsoft.com/office/drawing/2014/main" id="{95B4762D-CD8A-43C9-8F51-A2930EB34141}"/>
              </a:ext>
            </a:extLst>
          </p:cNvPr>
          <p:cNvSpPr>
            <a:spLocks noGrp="1"/>
          </p:cNvSpPr>
          <p:nvPr>
            <p:ph type="body" idx="24"/>
          </p:nvPr>
        </p:nvSpPr>
        <p:spPr>
          <a:xfrm>
            <a:off x="8363109" y="3202051"/>
            <a:ext cx="2992278" cy="334918"/>
          </a:xfrm>
        </p:spPr>
        <p:txBody>
          <a:bodyPr>
            <a:normAutofit/>
          </a:bodyPr>
          <a:lstStyle/>
          <a:p>
            <a:pPr lvl="0"/>
            <a:r>
              <a:rPr lang="en-US" dirty="0"/>
              <a:t>User requirement </a:t>
            </a:r>
            <a:endParaRPr lang="en-IN" dirty="0"/>
          </a:p>
        </p:txBody>
      </p:sp>
      <p:sp>
        <p:nvSpPr>
          <p:cNvPr id="11" name="Text Placeholder 10">
            <a:extLst>
              <a:ext uri="{FF2B5EF4-FFF2-40B4-BE49-F238E27FC236}">
                <a16:creationId xmlns:a16="http://schemas.microsoft.com/office/drawing/2014/main" id="{BB7D6DCB-67CE-40BE-BC6B-71380E42B9F9}"/>
              </a:ext>
            </a:extLst>
          </p:cNvPr>
          <p:cNvSpPr>
            <a:spLocks noGrp="1"/>
          </p:cNvSpPr>
          <p:nvPr>
            <p:ph type="body" sz="quarter" idx="25"/>
          </p:nvPr>
        </p:nvSpPr>
        <p:spPr>
          <a:xfrm>
            <a:off x="8026400" y="3890485"/>
            <a:ext cx="3328987" cy="2083595"/>
          </a:xfrm>
        </p:spPr>
        <p:txBody>
          <a:bodyPr>
            <a:normAutofit fontScale="92500"/>
          </a:bodyPr>
          <a:lstStyle/>
          <a:p>
            <a:pPr marL="800100" lvl="1" indent="-342900">
              <a:buFont typeface="+mj-lt"/>
              <a:buAutoNum type="alphaUcPeriod"/>
            </a:pPr>
            <a:r>
              <a:rPr lang="en-US" dirty="0"/>
              <a:t>Easy product/inventory management </a:t>
            </a:r>
            <a:endParaRPr lang="en-IN" dirty="0"/>
          </a:p>
          <a:p>
            <a:pPr marL="800100" lvl="1" indent="-342900">
              <a:buFont typeface="+mj-lt"/>
              <a:buAutoNum type="alphaUcPeriod"/>
            </a:pPr>
            <a:r>
              <a:rPr lang="en-US" dirty="0"/>
              <a:t>Sales analytics</a:t>
            </a:r>
            <a:endParaRPr lang="en-IN" dirty="0"/>
          </a:p>
          <a:p>
            <a:pPr marL="800100" lvl="1" indent="-342900">
              <a:buFont typeface="+mj-lt"/>
              <a:buAutoNum type="alphaUcPeriod"/>
            </a:pPr>
            <a:r>
              <a:rPr lang="en-US" dirty="0"/>
              <a:t>Recommendation </a:t>
            </a:r>
            <a:endParaRPr lang="en-IN" dirty="0"/>
          </a:p>
          <a:p>
            <a:pPr marL="800100" lvl="1" indent="-342900">
              <a:buFont typeface="+mj-lt"/>
              <a:buAutoNum type="alphaUcPeriod"/>
            </a:pPr>
            <a:r>
              <a:rPr lang="en-US" dirty="0"/>
              <a:t>Reports </a:t>
            </a:r>
            <a:endParaRPr lang="en-IN" dirty="0"/>
          </a:p>
          <a:p>
            <a:pPr marL="800100" lvl="1" indent="-342900">
              <a:buFont typeface="+mj-lt"/>
              <a:buAutoNum type="alphaUcPeriod"/>
            </a:pPr>
            <a:r>
              <a:rPr lang="en-US" dirty="0"/>
              <a:t>Accessible </a:t>
            </a:r>
            <a:endParaRPr lang="en-IN" dirty="0"/>
          </a:p>
        </p:txBody>
      </p:sp>
      <p:sp>
        <p:nvSpPr>
          <p:cNvPr id="7" name="Text Placeholder 6">
            <a:extLst>
              <a:ext uri="{FF2B5EF4-FFF2-40B4-BE49-F238E27FC236}">
                <a16:creationId xmlns:a16="http://schemas.microsoft.com/office/drawing/2014/main" id="{B2265F99-C642-40E2-AFDA-F1B1D382831B}"/>
              </a:ext>
            </a:extLst>
          </p:cNvPr>
          <p:cNvSpPr>
            <a:spLocks noGrp="1"/>
          </p:cNvSpPr>
          <p:nvPr>
            <p:ph type="body" idx="1"/>
          </p:nvPr>
        </p:nvSpPr>
        <p:spPr>
          <a:xfrm>
            <a:off x="836613" y="3066361"/>
            <a:ext cx="2992278" cy="334918"/>
          </a:xfrm>
        </p:spPr>
        <p:txBody>
          <a:bodyPr>
            <a:normAutofit fontScale="92500"/>
          </a:bodyPr>
          <a:lstStyle/>
          <a:p>
            <a:pPr lvl="0"/>
            <a:r>
              <a:rPr lang="en-US" dirty="0"/>
              <a:t>Functional requirement</a:t>
            </a:r>
            <a:endParaRPr lang="en-IN" dirty="0"/>
          </a:p>
        </p:txBody>
      </p:sp>
      <p:sp>
        <p:nvSpPr>
          <p:cNvPr id="8" name="Text Placeholder 7">
            <a:extLst>
              <a:ext uri="{FF2B5EF4-FFF2-40B4-BE49-F238E27FC236}">
                <a16:creationId xmlns:a16="http://schemas.microsoft.com/office/drawing/2014/main" id="{00ED3B9F-DA66-47C5-B6BC-36942FEB3987}"/>
              </a:ext>
            </a:extLst>
          </p:cNvPr>
          <p:cNvSpPr>
            <a:spLocks noGrp="1"/>
          </p:cNvSpPr>
          <p:nvPr>
            <p:ph type="body" sz="quarter" idx="13"/>
          </p:nvPr>
        </p:nvSpPr>
        <p:spPr>
          <a:xfrm>
            <a:off x="836613" y="3536969"/>
            <a:ext cx="2992278" cy="2254801"/>
          </a:xfrm>
        </p:spPr>
        <p:txBody>
          <a:bodyPr>
            <a:normAutofit/>
          </a:bodyPr>
          <a:lstStyle/>
          <a:p>
            <a:pPr marL="342900" indent="-342900">
              <a:buFont typeface="+mj-lt"/>
              <a:buAutoNum type="alphaUcPeriod"/>
            </a:pPr>
            <a:r>
              <a:rPr lang="en-US" u="sng" dirty="0"/>
              <a:t>Inventory management </a:t>
            </a:r>
            <a:endParaRPr lang="en-IN" dirty="0"/>
          </a:p>
          <a:p>
            <a:pPr marL="342900" indent="-342900">
              <a:buFont typeface="+mj-lt"/>
              <a:buAutoNum type="alphaUcPeriod"/>
            </a:pPr>
            <a:r>
              <a:rPr lang="en-US" u="sng" dirty="0"/>
              <a:t>Sales management</a:t>
            </a:r>
            <a:endParaRPr lang="en-IN" dirty="0"/>
          </a:p>
          <a:p>
            <a:pPr marL="342900" indent="-342900">
              <a:buFont typeface="+mj-lt"/>
              <a:buAutoNum type="alphaUcPeriod"/>
            </a:pPr>
            <a:r>
              <a:rPr lang="en-US" u="sng" dirty="0"/>
              <a:t>Supplier management</a:t>
            </a:r>
            <a:endParaRPr lang="en-IN" dirty="0"/>
          </a:p>
          <a:p>
            <a:pPr marL="342900" indent="-342900">
              <a:buFont typeface="+mj-lt"/>
              <a:buAutoNum type="alphaUcPeriod"/>
            </a:pPr>
            <a:r>
              <a:rPr lang="en-US" u="sng" dirty="0"/>
              <a:t>AI-ML module</a:t>
            </a:r>
            <a:endParaRPr lang="en-IN" dirty="0"/>
          </a:p>
          <a:p>
            <a:pPr marL="342900" indent="-342900">
              <a:buFont typeface="+mj-lt"/>
              <a:buAutoNum type="alphaUcPeriod"/>
            </a:pPr>
            <a:r>
              <a:rPr lang="en-US" u="sng" dirty="0"/>
              <a:t>Dashboard &amp; Reporting</a:t>
            </a:r>
            <a:endParaRPr lang="en-IN" dirty="0"/>
          </a:p>
          <a:p>
            <a:pPr marL="342900" indent="-342900">
              <a:buFont typeface="+mj-lt"/>
              <a:buAutoNum type="alphaUcPeriod"/>
            </a:pPr>
            <a:r>
              <a:rPr lang="en-US" u="sng" dirty="0"/>
              <a:t>User management</a:t>
            </a:r>
            <a:endParaRPr lang="en-IN" dirty="0"/>
          </a:p>
          <a:p>
            <a:pPr marL="342900" indent="-342900">
              <a:buFont typeface="+mj-lt"/>
              <a:buAutoNum type="alphaUcPeriod"/>
            </a:pPr>
            <a:endParaRPr lang="en-IN" sz="1800" dirty="0">
              <a:latin typeface="Times New Roman" panose="02020603050405020304" pitchFamily="18" charset="0"/>
              <a:cs typeface="Times New Roman" panose="02020603050405020304" pitchFamily="18" charset="0"/>
            </a:endParaRPr>
          </a:p>
        </p:txBody>
      </p:sp>
      <p:sp>
        <p:nvSpPr>
          <p:cNvPr id="13" name="Text Placeholder 12">
            <a:extLst>
              <a:ext uri="{FF2B5EF4-FFF2-40B4-BE49-F238E27FC236}">
                <a16:creationId xmlns:a16="http://schemas.microsoft.com/office/drawing/2014/main" id="{B84D106C-C912-43FB-8512-CFF17DE61B03}"/>
              </a:ext>
            </a:extLst>
          </p:cNvPr>
          <p:cNvSpPr>
            <a:spLocks noGrp="1"/>
          </p:cNvSpPr>
          <p:nvPr>
            <p:ph type="body" sz="quarter" idx="26"/>
          </p:nvPr>
        </p:nvSpPr>
        <p:spPr>
          <a:xfrm>
            <a:off x="4599861" y="2550261"/>
            <a:ext cx="2992278" cy="334918"/>
          </a:xfrm>
        </p:spPr>
        <p:txBody>
          <a:bodyPr>
            <a:normAutofit fontScale="25000" lnSpcReduction="20000"/>
          </a:bodyPr>
          <a:lstStyle/>
          <a:p>
            <a:pPr lvl="0"/>
            <a:r>
              <a:rPr lang="en-US" dirty="0">
                <a:solidFill>
                  <a:schemeClr val="tx1"/>
                </a:solidFill>
              </a:rPr>
              <a:t>Non-functional requirement</a:t>
            </a:r>
            <a:endParaRPr lang="en-IN" dirty="0">
              <a:solidFill>
                <a:schemeClr val="tx1"/>
              </a:solidFill>
            </a:endParaRPr>
          </a:p>
        </p:txBody>
      </p:sp>
      <p:sp>
        <p:nvSpPr>
          <p:cNvPr id="14" name="Text Placeholder 13">
            <a:extLst>
              <a:ext uri="{FF2B5EF4-FFF2-40B4-BE49-F238E27FC236}">
                <a16:creationId xmlns:a16="http://schemas.microsoft.com/office/drawing/2014/main" id="{15D036B0-543A-407B-9946-498F374D54FF}"/>
              </a:ext>
            </a:extLst>
          </p:cNvPr>
          <p:cNvSpPr>
            <a:spLocks noGrp="1"/>
          </p:cNvSpPr>
          <p:nvPr>
            <p:ph type="body" idx="27"/>
          </p:nvPr>
        </p:nvSpPr>
        <p:spPr>
          <a:xfrm>
            <a:off x="4293326" y="2998489"/>
            <a:ext cx="3474720" cy="2975591"/>
          </a:xfrm>
        </p:spPr>
        <p:txBody>
          <a:bodyPr>
            <a:normAutofit/>
          </a:bodyPr>
          <a:lstStyle/>
          <a:p>
            <a:pPr marL="800100" lvl="1" indent="-342900">
              <a:buFont typeface="+mj-lt"/>
              <a:buAutoNum type="alphaLcPeriod"/>
            </a:pPr>
            <a:r>
              <a:rPr lang="en-US" sz="1600" dirty="0"/>
              <a:t>Performance requirement </a:t>
            </a:r>
            <a:endParaRPr lang="en-IN" dirty="0"/>
          </a:p>
          <a:p>
            <a:pPr marL="800100" lvl="1" indent="-342900">
              <a:buFont typeface="+mj-lt"/>
              <a:buAutoNum type="alphaLcPeriod"/>
            </a:pPr>
            <a:r>
              <a:rPr lang="en-US" sz="1600" dirty="0"/>
              <a:t>Reliability </a:t>
            </a:r>
            <a:endParaRPr lang="en-IN" dirty="0"/>
          </a:p>
          <a:p>
            <a:pPr marL="800100" lvl="1" indent="-342900">
              <a:buFont typeface="+mj-lt"/>
              <a:buAutoNum type="alphaLcPeriod"/>
            </a:pPr>
            <a:r>
              <a:rPr lang="en-US" sz="1600" dirty="0"/>
              <a:t>Usability </a:t>
            </a:r>
            <a:endParaRPr lang="en-IN" dirty="0"/>
          </a:p>
          <a:p>
            <a:pPr marL="800100" lvl="1" indent="-342900">
              <a:buFont typeface="+mj-lt"/>
              <a:buAutoNum type="alphaLcPeriod"/>
            </a:pPr>
            <a:r>
              <a:rPr lang="en-US" sz="1600" dirty="0"/>
              <a:t>Security </a:t>
            </a:r>
            <a:endParaRPr lang="en-IN" dirty="0"/>
          </a:p>
          <a:p>
            <a:pPr marL="800100" lvl="1" indent="-342900">
              <a:buFont typeface="+mj-lt"/>
              <a:buAutoNum type="alphaLcPeriod"/>
            </a:pPr>
            <a:r>
              <a:rPr lang="en-US" sz="1600" dirty="0"/>
              <a:t>Scalability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279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044253-31CE-4F44-8831-53D8A0ED9B2A}"/>
              </a:ext>
            </a:extLst>
          </p:cNvPr>
          <p:cNvSpPr>
            <a:spLocks noGrp="1"/>
          </p:cNvSpPr>
          <p:nvPr>
            <p:ph type="sldNum" sz="quarter" idx="12"/>
          </p:nvPr>
        </p:nvSpPr>
        <p:spPr/>
        <p:txBody>
          <a:bodyPr/>
          <a:lstStyle/>
          <a:p>
            <a:fld id="{3CE5352E-9B9F-4EDC-8769-7FA3D3F814C7}" type="slidenum">
              <a:rPr lang="en-US" smtClean="0"/>
              <a:pPr/>
              <a:t>16</a:t>
            </a:fld>
            <a:endParaRPr lang="en-US" dirty="0"/>
          </a:p>
        </p:txBody>
      </p:sp>
      <p:sp>
        <p:nvSpPr>
          <p:cNvPr id="10" name="Text Placeholder 9">
            <a:extLst>
              <a:ext uri="{FF2B5EF4-FFF2-40B4-BE49-F238E27FC236}">
                <a16:creationId xmlns:a16="http://schemas.microsoft.com/office/drawing/2014/main" id="{880177FD-2673-48E4-BB44-60528260EE9A}"/>
              </a:ext>
            </a:extLst>
          </p:cNvPr>
          <p:cNvSpPr>
            <a:spLocks noGrp="1"/>
          </p:cNvSpPr>
          <p:nvPr>
            <p:ph type="body" idx="1"/>
          </p:nvPr>
        </p:nvSpPr>
        <p:spPr>
          <a:xfrm>
            <a:off x="2082388" y="3365538"/>
            <a:ext cx="1797559" cy="798896"/>
          </a:xfrm>
        </p:spPr>
        <p:txBody>
          <a:bodyPr/>
          <a:lstStyle/>
          <a:p>
            <a:pPr lvl="0"/>
            <a:r>
              <a:rPr lang="en-US" dirty="0"/>
              <a:t>Customer</a:t>
            </a:r>
            <a:endParaRPr lang="en-IN" dirty="0"/>
          </a:p>
        </p:txBody>
      </p:sp>
      <p:sp>
        <p:nvSpPr>
          <p:cNvPr id="15" name="Text Placeholder 14">
            <a:extLst>
              <a:ext uri="{FF2B5EF4-FFF2-40B4-BE49-F238E27FC236}">
                <a16:creationId xmlns:a16="http://schemas.microsoft.com/office/drawing/2014/main" id="{618C464E-EFB6-4A95-9825-FBBEC046B638}"/>
              </a:ext>
            </a:extLst>
          </p:cNvPr>
          <p:cNvSpPr>
            <a:spLocks noGrp="1"/>
          </p:cNvSpPr>
          <p:nvPr>
            <p:ph type="body" sz="quarter" idx="13"/>
          </p:nvPr>
        </p:nvSpPr>
        <p:spPr>
          <a:xfrm>
            <a:off x="4167739" y="3083527"/>
            <a:ext cx="2531444" cy="994722"/>
          </a:xfrm>
        </p:spPr>
        <p:txBody>
          <a:bodyPr/>
          <a:lstStyle/>
          <a:p>
            <a:pPr lvl="0"/>
            <a:r>
              <a:rPr lang="en-US" sz="2400" dirty="0"/>
              <a:t>Store Manager</a:t>
            </a:r>
            <a:endParaRPr lang="en-IN" sz="2400" dirty="0"/>
          </a:p>
        </p:txBody>
      </p:sp>
      <p:sp>
        <p:nvSpPr>
          <p:cNvPr id="2" name="Title 1">
            <a:extLst>
              <a:ext uri="{FF2B5EF4-FFF2-40B4-BE49-F238E27FC236}">
                <a16:creationId xmlns:a16="http://schemas.microsoft.com/office/drawing/2014/main" id="{0A5DEFC0-218D-4F7A-8C07-A588E93DAE6B}"/>
              </a:ext>
            </a:extLst>
          </p:cNvPr>
          <p:cNvSpPr>
            <a:spLocks noGrp="1"/>
          </p:cNvSpPr>
          <p:nvPr>
            <p:ph type="title"/>
          </p:nvPr>
        </p:nvSpPr>
        <p:spPr/>
        <p:txBody>
          <a:bodyPr/>
          <a:lstStyle/>
          <a:p>
            <a:pPr lvl="1"/>
            <a:r>
              <a:rPr lang="en-US" sz="1800" b="1" dirty="0"/>
              <a:t>Targeted Users </a:t>
            </a:r>
            <a:endParaRPr lang="en-IN" sz="1400" dirty="0"/>
          </a:p>
        </p:txBody>
      </p:sp>
      <p:sp>
        <p:nvSpPr>
          <p:cNvPr id="16" name="Text Placeholder 15">
            <a:extLst>
              <a:ext uri="{FF2B5EF4-FFF2-40B4-BE49-F238E27FC236}">
                <a16:creationId xmlns:a16="http://schemas.microsoft.com/office/drawing/2014/main" id="{2D854EE3-6A0F-41A7-8EC9-068678406E45}"/>
              </a:ext>
            </a:extLst>
          </p:cNvPr>
          <p:cNvSpPr>
            <a:spLocks noGrp="1"/>
          </p:cNvSpPr>
          <p:nvPr>
            <p:ph type="body" idx="24"/>
          </p:nvPr>
        </p:nvSpPr>
        <p:spPr>
          <a:xfrm>
            <a:off x="7798281" y="3486766"/>
            <a:ext cx="1596816" cy="430700"/>
          </a:xfrm>
        </p:spPr>
        <p:txBody>
          <a:bodyPr/>
          <a:lstStyle/>
          <a:p>
            <a:pPr lvl="0"/>
            <a:r>
              <a:rPr lang="en-US" dirty="0"/>
              <a:t>Supplier</a:t>
            </a:r>
            <a:endParaRPr lang="en-IN" dirty="0"/>
          </a:p>
        </p:txBody>
      </p:sp>
      <p:sp>
        <p:nvSpPr>
          <p:cNvPr id="19" name="Oval 18">
            <a:extLst>
              <a:ext uri="{FF2B5EF4-FFF2-40B4-BE49-F238E27FC236}">
                <a16:creationId xmlns:a16="http://schemas.microsoft.com/office/drawing/2014/main" id="{2181D51D-98B0-4689-9E78-F9F76B4F6804}"/>
              </a:ext>
            </a:extLst>
          </p:cNvPr>
          <p:cNvSpPr/>
          <p:nvPr/>
        </p:nvSpPr>
        <p:spPr>
          <a:xfrm>
            <a:off x="284829" y="2809145"/>
            <a:ext cx="1797559" cy="1785942"/>
          </a:xfrm>
          <a:prstGeom prst="ellipse">
            <a:avLst/>
          </a:prstGeom>
          <a:solidFill>
            <a:srgbClr val="9DBEDB">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 Placeholder 9">
            <a:extLst>
              <a:ext uri="{FF2B5EF4-FFF2-40B4-BE49-F238E27FC236}">
                <a16:creationId xmlns:a16="http://schemas.microsoft.com/office/drawing/2014/main" id="{644CA5A8-E7A4-4699-8EB6-8FB05D007482}"/>
              </a:ext>
            </a:extLst>
          </p:cNvPr>
          <p:cNvSpPr txBox="1">
            <a:spLocks/>
          </p:cNvSpPr>
          <p:nvPr/>
        </p:nvSpPr>
        <p:spPr>
          <a:xfrm>
            <a:off x="385200" y="3365538"/>
            <a:ext cx="1596816" cy="430700"/>
          </a:xfrm>
          <a:prstGeom prst="rect">
            <a:avLst/>
          </a:prstGeom>
        </p:spPr>
        <p:txBody>
          <a:bodyPr vert="horz" lIns="36000" tIns="0" rIns="0" bIns="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800" kern="1200" cap="all" baseline="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2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Admin</a:t>
            </a:r>
            <a:endParaRPr lang="en-IN" dirty="0"/>
          </a:p>
        </p:txBody>
      </p:sp>
    </p:spTree>
    <p:extLst>
      <p:ext uri="{BB962C8B-B14F-4D97-AF65-F5344CB8AC3E}">
        <p14:creationId xmlns:p14="http://schemas.microsoft.com/office/powerpoint/2010/main" val="294813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AA5821-57D4-367D-795D-F18D00506C19}"/>
              </a:ext>
            </a:extLst>
          </p:cNvPr>
          <p:cNvSpPr>
            <a:spLocks noGrp="1"/>
          </p:cNvSpPr>
          <p:nvPr>
            <p:ph type="sldNum" sz="quarter" idx="12"/>
          </p:nvPr>
        </p:nvSpPr>
        <p:spPr/>
        <p:txBody>
          <a:bodyPr/>
          <a:lstStyle/>
          <a:p>
            <a:fld id="{3CE5352E-9B9F-4EDC-8769-7FA3D3F814C7}" type="slidenum">
              <a:rPr lang="en-US" noProof="0" smtClean="0"/>
              <a:t>17</a:t>
            </a:fld>
            <a:endParaRPr lang="en-US" noProof="0" dirty="0"/>
          </a:p>
        </p:txBody>
      </p:sp>
      <p:sp>
        <p:nvSpPr>
          <p:cNvPr id="13" name="Title 12">
            <a:extLst>
              <a:ext uri="{FF2B5EF4-FFF2-40B4-BE49-F238E27FC236}">
                <a16:creationId xmlns:a16="http://schemas.microsoft.com/office/drawing/2014/main" id="{C223E462-6492-9AC9-3AD3-DC4318B28C58}"/>
              </a:ext>
            </a:extLst>
          </p:cNvPr>
          <p:cNvSpPr>
            <a:spLocks noGrp="1"/>
          </p:cNvSpPr>
          <p:nvPr>
            <p:ph type="title"/>
          </p:nvPr>
        </p:nvSpPr>
        <p:spPr>
          <a:xfrm>
            <a:off x="1107202" y="3558842"/>
            <a:ext cx="9535686" cy="568800"/>
          </a:xfrm>
        </p:spPr>
        <p:txBody>
          <a:bodyPr/>
          <a:lstStyle/>
          <a:p>
            <a:pPr algn="ctr"/>
            <a:r>
              <a:rPr lang="en-US" sz="7200" dirty="0">
                <a:solidFill>
                  <a:schemeClr val="accent1">
                    <a:lumMod val="20000"/>
                    <a:lumOff val="80000"/>
                  </a:schemeClr>
                </a:solidFill>
              </a:rPr>
              <a:t>THANK YOU…!!</a:t>
            </a:r>
            <a:endParaRPr lang="en-IN" sz="7200" dirty="0">
              <a:solidFill>
                <a:schemeClr val="accent1">
                  <a:lumMod val="20000"/>
                  <a:lumOff val="80000"/>
                </a:schemeClr>
              </a:solidFill>
            </a:endParaRPr>
          </a:p>
        </p:txBody>
      </p:sp>
    </p:spTree>
    <p:extLst>
      <p:ext uri="{BB962C8B-B14F-4D97-AF65-F5344CB8AC3E}">
        <p14:creationId xmlns:p14="http://schemas.microsoft.com/office/powerpoint/2010/main" val="972182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0">
            <a:extLst>
              <a:ext uri="{FF2B5EF4-FFF2-40B4-BE49-F238E27FC236}">
                <a16:creationId xmlns:a16="http://schemas.microsoft.com/office/drawing/2014/main" id="{4B436DB7-DD83-47B7-B314-3C93C18B7DD2}"/>
              </a:ext>
            </a:extLst>
          </p:cNvPr>
          <p:cNvSpPr>
            <a:spLocks noGrp="1"/>
          </p:cNvSpPr>
          <p:nvPr>
            <p:ph type="title"/>
          </p:nvPr>
        </p:nvSpPr>
        <p:spPr>
          <a:xfrm>
            <a:off x="838200" y="304800"/>
            <a:ext cx="10515600" cy="901678"/>
          </a:xfrm>
        </p:spPr>
        <p:txBody>
          <a:bodyPr/>
          <a:lstStyle/>
          <a:p>
            <a:r>
              <a:rPr lang="en-US" b="1" dirty="0"/>
              <a:t>Introduction </a:t>
            </a:r>
            <a:endParaRPr lang="en-IN" dirty="0"/>
          </a:p>
        </p:txBody>
      </p:sp>
      <p:sp>
        <p:nvSpPr>
          <p:cNvPr id="65" name="Content Placeholder 14">
            <a:extLst>
              <a:ext uri="{FF2B5EF4-FFF2-40B4-BE49-F238E27FC236}">
                <a16:creationId xmlns:a16="http://schemas.microsoft.com/office/drawing/2014/main" id="{89C66177-5C53-4372-9F0C-2C14BA5C974B}"/>
              </a:ext>
            </a:extLst>
          </p:cNvPr>
          <p:cNvSpPr txBox="1">
            <a:spLocks/>
          </p:cNvSpPr>
          <p:nvPr/>
        </p:nvSpPr>
        <p:spPr>
          <a:xfrm>
            <a:off x="838200" y="1341121"/>
            <a:ext cx="10897440" cy="4437084"/>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20000"/>
              </a:lnSpc>
              <a:spcBef>
                <a:spcPts val="1000"/>
              </a:spcBef>
              <a:buClr>
                <a:schemeClr val="tx1"/>
              </a:buClr>
              <a:buFont typeface="Arial" panose="020B0604020202020204" pitchFamily="34" charset="0"/>
              <a:buNone/>
              <a:defRPr lang="en-US" sz="2500" b="1" i="0" kern="1200" cap="all" baseline="0" dirty="0" smtClean="0">
                <a:solidFill>
                  <a:schemeClr val="tx2"/>
                </a:solidFill>
                <a:effectLst/>
                <a:latin typeface="+mn-lt"/>
                <a:ea typeface="+mn-ea"/>
                <a:cs typeface="+mn-cs"/>
              </a:defRPr>
            </a:lvl1pPr>
            <a:lvl2pPr marL="457200" indent="0" algn="l" defTabSz="914400" rtl="0" eaLnBrk="1" latinLnBrk="0" hangingPunct="1">
              <a:lnSpc>
                <a:spcPct val="120000"/>
              </a:lnSpc>
              <a:spcBef>
                <a:spcPts val="500"/>
              </a:spcBef>
              <a:buClr>
                <a:schemeClr val="tx1"/>
              </a:buClr>
              <a:buFont typeface="Arial" panose="020B0604020202020204" pitchFamily="34" charset="0"/>
              <a:buNone/>
              <a:defRPr sz="1400" kern="1200" cap="all"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tx1"/>
              </a:buClr>
              <a:buFont typeface="Arial" panose="020B0604020202020204" pitchFamily="34" charset="0"/>
              <a:buNone/>
              <a:defRPr sz="1200" kern="1200" cap="all" baseline="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tx1"/>
              </a:buClr>
              <a:buFont typeface="Arial" panose="020B0604020202020204" pitchFamily="34" charset="0"/>
              <a:buNone/>
              <a:defRPr sz="1000" kern="1200" cap="all" baseline="0">
                <a:solidFill>
                  <a:schemeClr val="tx1"/>
                </a:solidFill>
                <a:effectLst/>
                <a:latin typeface="+mn-lt"/>
                <a:ea typeface="+mn-ea"/>
                <a:cs typeface="+mn-cs"/>
              </a:defRPr>
            </a:lvl9pPr>
          </a:lstStyle>
          <a:p>
            <a:pPr algn="just"/>
            <a:r>
              <a:rPr lang="en-US" sz="2400" dirty="0">
                <a:solidFill>
                  <a:schemeClr val="tx1"/>
                </a:solidFill>
                <a:latin typeface="Times New Roman" panose="02020603050405020304" pitchFamily="18" charset="0"/>
                <a:cs typeface="Times New Roman" panose="02020603050405020304" pitchFamily="18" charset="0"/>
              </a:rPr>
              <a:t>The retail sector is undergoing in a massive digital transformation driven by the increasing need for efficiency, intelligent decision making and data-driven operations. Meanwhile the large organization leverage sophisticated use of AI-powered tools and automation techniques, but the small-medium size enterprises often rely manual processes and operations and traditional POS – point of sale systems. </a:t>
            </a:r>
          </a:p>
          <a:p>
            <a:pPr algn="just"/>
            <a:r>
              <a:rPr lang="en-US" sz="2400" dirty="0" err="1">
                <a:solidFill>
                  <a:schemeClr val="tx1"/>
                </a:solidFill>
                <a:latin typeface="Times New Roman" panose="02020603050405020304" pitchFamily="18" charset="0"/>
                <a:cs typeface="Times New Roman" panose="02020603050405020304" pitchFamily="18" charset="0"/>
              </a:rPr>
              <a:t>RetailIQ</a:t>
            </a:r>
            <a:r>
              <a:rPr lang="en-US" sz="2400" dirty="0">
                <a:solidFill>
                  <a:schemeClr val="tx1"/>
                </a:solidFill>
                <a:latin typeface="Times New Roman" panose="02020603050405020304" pitchFamily="18" charset="0"/>
                <a:cs typeface="Times New Roman" panose="02020603050405020304" pitchFamily="18" charset="0"/>
              </a:rPr>
              <a:t> is designed to bridge this technological gap by providing a smart and unified platform which combines all the management and processes with advanced analytics. The system empowers local shops, supermarkets, and fashion stores to manage inventory, track sales, monitor supplier performance, and understand purchase patterns — all in a centralized ecosystem.</a:t>
            </a: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380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empty hangers in a closet">
            <a:extLst>
              <a:ext uri="{FF2B5EF4-FFF2-40B4-BE49-F238E27FC236}">
                <a16:creationId xmlns:a16="http://schemas.microsoft.com/office/drawing/2014/main" id="{337A6F9C-1D92-4870-BEBA-8D198AB75216}"/>
              </a:ext>
            </a:extLst>
          </p:cNvPr>
          <p:cNvPicPr>
            <a:picLocks noGrp="1" noChangeAspect="1"/>
          </p:cNvPicPr>
          <p:nvPr>
            <p:ph type="pic" sz="quarter" idx="14"/>
          </p:nvPr>
        </p:nvPicPr>
        <p:blipFill rotWithShape="1">
          <a:blip r:embed="rId2">
            <a:alphaModFix amt="70000"/>
          </a:blip>
          <a:srcRect l="18469" r="18469"/>
          <a:stretch/>
        </p:blipFill>
        <p:spPr/>
      </p:pic>
      <p:sp>
        <p:nvSpPr>
          <p:cNvPr id="3" name="Title 2">
            <a:extLst>
              <a:ext uri="{FF2B5EF4-FFF2-40B4-BE49-F238E27FC236}">
                <a16:creationId xmlns:a16="http://schemas.microsoft.com/office/drawing/2014/main" id="{5EA325F2-7A9D-4CD2-BC2A-E62618D9D0D9}"/>
              </a:ext>
            </a:extLst>
          </p:cNvPr>
          <p:cNvSpPr>
            <a:spLocks noGrp="1"/>
          </p:cNvSpPr>
          <p:nvPr>
            <p:ph type="title"/>
          </p:nvPr>
        </p:nvSpPr>
        <p:spPr>
          <a:xfrm>
            <a:off x="650240" y="517525"/>
            <a:ext cx="4584212" cy="1001338"/>
          </a:xfrm>
        </p:spPr>
        <p:txBody>
          <a:bodyPr/>
          <a:lstStyle/>
          <a:p>
            <a:r>
              <a:rPr lang="en-US" b="1" dirty="0"/>
              <a:t>Existing System </a:t>
            </a:r>
            <a:endParaRPr lang="en-US" dirty="0"/>
          </a:p>
        </p:txBody>
      </p:sp>
      <p:sp>
        <p:nvSpPr>
          <p:cNvPr id="8" name="Text Placeholder 7">
            <a:extLst>
              <a:ext uri="{FF2B5EF4-FFF2-40B4-BE49-F238E27FC236}">
                <a16:creationId xmlns:a16="http://schemas.microsoft.com/office/drawing/2014/main" id="{CE7DC52B-CC70-4061-93ED-F4C2DD548EB5}"/>
              </a:ext>
            </a:extLst>
          </p:cNvPr>
          <p:cNvSpPr>
            <a:spLocks noGrp="1"/>
          </p:cNvSpPr>
          <p:nvPr>
            <p:ph type="body" idx="1"/>
          </p:nvPr>
        </p:nvSpPr>
        <p:spPr>
          <a:xfrm>
            <a:off x="182880" y="1727200"/>
            <a:ext cx="5231460" cy="4156075"/>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In the current retail environment, most small and medium-sized stores rely on traditional Point-of-Sale (POS) software or manual methods to manage their operations. </a:t>
            </a:r>
            <a:r>
              <a:rPr lang="en-IN" dirty="0">
                <a:latin typeface="Times New Roman" panose="02020603050405020304" pitchFamily="18" charset="0"/>
                <a:cs typeface="Times New Roman" panose="02020603050405020304" pitchFamily="18" charset="0"/>
              </a:rPr>
              <a:t>These existing systems primarily focus on basic functionalities such as billing, inventory updates, and transaction recording. While effective for routine tasks, they lack intelligent decision-support capabilities. Retailers must manually analyse sales data, estimate future demand, and track stock levels, which often leads to </a:t>
            </a:r>
            <a:r>
              <a:rPr lang="en-IN" i="1" dirty="0">
                <a:latin typeface="Times New Roman" panose="02020603050405020304" pitchFamily="18" charset="0"/>
                <a:cs typeface="Times New Roman" panose="02020603050405020304" pitchFamily="18" charset="0"/>
              </a:rPr>
              <a:t>inaccuracies</a:t>
            </a:r>
            <a:r>
              <a:rPr lang="en-IN" dirty="0">
                <a:latin typeface="Times New Roman" panose="02020603050405020304" pitchFamily="18" charset="0"/>
                <a:cs typeface="Times New Roman" panose="02020603050405020304" pitchFamily="18" charset="0"/>
              </a:rPr>
              <a:t> and </a:t>
            </a:r>
            <a:r>
              <a:rPr lang="en-IN" i="1" dirty="0">
                <a:latin typeface="Times New Roman" panose="02020603050405020304" pitchFamily="18" charset="0"/>
                <a:cs typeface="Times New Roman" panose="02020603050405020304" pitchFamily="18" charset="0"/>
              </a:rPr>
              <a:t>inefficiencies</a:t>
            </a:r>
            <a:r>
              <a:rPr lang="en-IN"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Overall, the existing system is transactional rather than analytical. It records data but does not help retailers interpret it for strategic decisions. As a result, retail operations become reactive, inefficient, and less competitive in the modern digital market.</a:t>
            </a:r>
            <a:endParaRPr lang="en-IN"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F02EB53D-33E6-4A35-884A-01F8EC4A86DD}"/>
              </a:ext>
            </a:extLst>
          </p:cNvPr>
          <p:cNvSpPr>
            <a:spLocks noGrp="1"/>
          </p:cNvSpPr>
          <p:nvPr>
            <p:ph type="dt" sz="half" idx="10"/>
          </p:nvPr>
        </p:nvSpPr>
        <p:spPr/>
        <p:txBody>
          <a:bodyPr/>
          <a:lstStyle/>
          <a:p>
            <a:fld id="{BC23DBD1-F259-4AEB-A7D9-D728D6E04490}" type="datetime1">
              <a:rPr lang="en-US" smtClean="0"/>
              <a:t>26-Dec-25</a:t>
            </a:fld>
            <a:endParaRPr lang="en-US" dirty="0"/>
          </a:p>
        </p:txBody>
      </p:sp>
      <p:sp>
        <p:nvSpPr>
          <p:cNvPr id="7" name="Slide Number Placeholder 6">
            <a:extLst>
              <a:ext uri="{FF2B5EF4-FFF2-40B4-BE49-F238E27FC236}">
                <a16:creationId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en-US" smtClean="0"/>
              <a:t>3</a:t>
            </a:fld>
            <a:endParaRPr lang="en-US" dirty="0"/>
          </a:p>
        </p:txBody>
      </p:sp>
    </p:spTree>
    <p:extLst>
      <p:ext uri="{BB962C8B-B14F-4D97-AF65-F5344CB8AC3E}">
        <p14:creationId xmlns:p14="http://schemas.microsoft.com/office/powerpoint/2010/main" val="1083471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7AA7-DDE5-40B6-9813-860A9479DF2A}"/>
              </a:ext>
            </a:extLst>
          </p:cNvPr>
          <p:cNvSpPr>
            <a:spLocks noGrp="1"/>
          </p:cNvSpPr>
          <p:nvPr>
            <p:ph type="title"/>
          </p:nvPr>
        </p:nvSpPr>
        <p:spPr>
          <a:xfrm>
            <a:off x="6248400" y="1264075"/>
            <a:ext cx="5770880" cy="1539937"/>
          </a:xfrm>
        </p:spPr>
        <p:txBody>
          <a:bodyPr>
            <a:normAutofit/>
          </a:bodyPr>
          <a:lstStyle/>
          <a:p>
            <a:r>
              <a:rPr lang="en-US" b="1" dirty="0">
                <a:latin typeface="Times New Roman" panose="02020603050405020304" pitchFamily="18" charset="0"/>
                <a:cs typeface="Times New Roman" panose="02020603050405020304" pitchFamily="18" charset="0"/>
              </a:rPr>
              <a:t>Need for new system</a:t>
            </a:r>
            <a:endParaRPr lang="en-IN" dirty="0"/>
          </a:p>
        </p:txBody>
      </p:sp>
      <p:sp>
        <p:nvSpPr>
          <p:cNvPr id="4" name="Slide Number Placeholder 3">
            <a:extLst>
              <a:ext uri="{FF2B5EF4-FFF2-40B4-BE49-F238E27FC236}">
                <a16:creationId xmlns:a16="http://schemas.microsoft.com/office/drawing/2014/main" id="{FBC9B5C7-E44A-4606-8383-BE534BB196EE}"/>
              </a:ext>
            </a:extLst>
          </p:cNvPr>
          <p:cNvSpPr>
            <a:spLocks noGrp="1"/>
          </p:cNvSpPr>
          <p:nvPr>
            <p:ph type="sldNum" sz="quarter" idx="12"/>
          </p:nvPr>
        </p:nvSpPr>
        <p:spPr/>
        <p:txBody>
          <a:bodyPr/>
          <a:lstStyle/>
          <a:p>
            <a:fld id="{3CE5352E-9B9F-4EDC-8769-7FA3D3F814C7}" type="slidenum">
              <a:rPr lang="en-US" noProof="0" smtClean="0"/>
              <a:t>4</a:t>
            </a:fld>
            <a:endParaRPr lang="en-US" noProof="0" dirty="0"/>
          </a:p>
        </p:txBody>
      </p:sp>
      <p:pic>
        <p:nvPicPr>
          <p:cNvPr id="9" name="Picture Placeholder 8">
            <a:extLst>
              <a:ext uri="{FF2B5EF4-FFF2-40B4-BE49-F238E27FC236}">
                <a16:creationId xmlns:a16="http://schemas.microsoft.com/office/drawing/2014/main" id="{E3825B82-568E-436B-9ECD-B7A5F7167D42}"/>
              </a:ext>
            </a:extLst>
          </p:cNvPr>
          <p:cNvPicPr>
            <a:picLocks noGrp="1" noChangeAspect="1"/>
          </p:cNvPicPr>
          <p:nvPr>
            <p:ph type="pic" sz="quarter" idx="14"/>
          </p:nvPr>
        </p:nvPicPr>
        <p:blipFill>
          <a:blip r:embed="rId2"/>
          <a:srcRect l="18469" r="18469"/>
          <a:stretch>
            <a:fillRect/>
          </a:stretch>
        </p:blipFill>
        <p:spPr/>
      </p:pic>
      <p:sp>
        <p:nvSpPr>
          <p:cNvPr id="6" name="Text Placeholder 5">
            <a:extLst>
              <a:ext uri="{FF2B5EF4-FFF2-40B4-BE49-F238E27FC236}">
                <a16:creationId xmlns:a16="http://schemas.microsoft.com/office/drawing/2014/main" id="{EF2BE1E2-72A0-4DD4-931C-FB7F18E0BA7F}"/>
              </a:ext>
            </a:extLst>
          </p:cNvPr>
          <p:cNvSpPr>
            <a:spLocks noGrp="1"/>
          </p:cNvSpPr>
          <p:nvPr>
            <p:ph type="body" idx="13"/>
          </p:nvPr>
        </p:nvSpPr>
        <p:spPr/>
        <p:txBody>
          <a:bodyPr>
            <a:normAutofit/>
          </a:bodyPr>
          <a:lstStyle/>
          <a:p>
            <a:pPr lvl="0" algn="just"/>
            <a:r>
              <a:rPr lang="en-US" sz="1600" dirty="0">
                <a:latin typeface="Times New Roman" panose="02020603050405020304" pitchFamily="18" charset="0"/>
                <a:cs typeface="Times New Roman" panose="02020603050405020304" pitchFamily="18" charset="0"/>
              </a:rPr>
              <a:t>Enhance decision making</a:t>
            </a:r>
            <a:endParaRPr lang="en-IN" sz="1600" dirty="0">
              <a:latin typeface="Times New Roman" panose="02020603050405020304" pitchFamily="18" charset="0"/>
              <a:cs typeface="Times New Roman" panose="02020603050405020304" pitchFamily="18" charset="0"/>
            </a:endParaRPr>
          </a:p>
          <a:p>
            <a:pPr lvl="0" algn="just"/>
            <a:r>
              <a:rPr lang="en-US" sz="1600" dirty="0">
                <a:latin typeface="Times New Roman" panose="02020603050405020304" pitchFamily="18" charset="0"/>
                <a:cs typeface="Times New Roman" panose="02020603050405020304" pitchFamily="18" charset="0"/>
              </a:rPr>
              <a:t>Prevent stock-out</a:t>
            </a:r>
            <a:endParaRPr lang="en-IN" sz="1600" dirty="0">
              <a:latin typeface="Times New Roman" panose="02020603050405020304" pitchFamily="18" charset="0"/>
              <a:cs typeface="Times New Roman" panose="02020603050405020304" pitchFamily="18" charset="0"/>
            </a:endParaRPr>
          </a:p>
          <a:p>
            <a:pPr lvl="0" algn="just"/>
            <a:r>
              <a:rPr lang="en-US" sz="1600" dirty="0">
                <a:latin typeface="Times New Roman" panose="02020603050405020304" pitchFamily="18" charset="0"/>
                <a:cs typeface="Times New Roman" panose="02020603050405020304" pitchFamily="18" charset="0"/>
              </a:rPr>
              <a:t>Understand customer behavior </a:t>
            </a:r>
            <a:endParaRPr lang="en-IN" sz="1600" dirty="0">
              <a:latin typeface="Times New Roman" panose="02020603050405020304" pitchFamily="18" charset="0"/>
              <a:cs typeface="Times New Roman" panose="02020603050405020304" pitchFamily="18" charset="0"/>
            </a:endParaRPr>
          </a:p>
          <a:p>
            <a:pPr lvl="0" algn="just"/>
            <a:r>
              <a:rPr lang="en-US" sz="1600" dirty="0">
                <a:latin typeface="Times New Roman" panose="02020603050405020304" pitchFamily="18" charset="0"/>
                <a:cs typeface="Times New Roman" panose="02020603050405020304" pitchFamily="18" charset="0"/>
              </a:rPr>
              <a:t>Streamline business management </a:t>
            </a:r>
            <a:endParaRPr lang="en-IN" sz="1600" dirty="0">
              <a:latin typeface="Times New Roman" panose="02020603050405020304" pitchFamily="18" charset="0"/>
              <a:cs typeface="Times New Roman" panose="02020603050405020304" pitchFamily="18" charset="0"/>
            </a:endParaRPr>
          </a:p>
          <a:p>
            <a:pPr lvl="0" algn="just"/>
            <a:r>
              <a:rPr lang="en-US" sz="1600" dirty="0">
                <a:latin typeface="Times New Roman" panose="02020603050405020304" pitchFamily="18" charset="0"/>
                <a:cs typeface="Times New Roman" panose="02020603050405020304" pitchFamily="18" charset="0"/>
              </a:rPr>
              <a:t>Reduce human error</a:t>
            </a:r>
            <a:endParaRPr lang="en-IN" sz="1600" dirty="0">
              <a:latin typeface="Times New Roman" panose="02020603050405020304" pitchFamily="18"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294717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3A72418-A532-4731-9CE7-D760AF4A6C8B}"/>
              </a:ext>
            </a:extLst>
          </p:cNvPr>
          <p:cNvPicPr>
            <a:picLocks noGrp="1" noChangeAspect="1"/>
          </p:cNvPicPr>
          <p:nvPr>
            <p:ph type="pic" sz="quarter" idx="14"/>
          </p:nvPr>
        </p:nvPicPr>
        <p:blipFill>
          <a:blip r:embed="rId2"/>
          <a:srcRect l="18469" r="18469"/>
          <a:stretch>
            <a:fillRect/>
          </a:stretch>
        </p:blipFill>
        <p:spPr/>
      </p:pic>
      <p:sp>
        <p:nvSpPr>
          <p:cNvPr id="3" name="Title 2">
            <a:extLst>
              <a:ext uri="{FF2B5EF4-FFF2-40B4-BE49-F238E27FC236}">
                <a16:creationId xmlns:a16="http://schemas.microsoft.com/office/drawing/2014/main" id="{7A2A5E40-870A-4517-9ADE-50522C42B059}"/>
              </a:ext>
            </a:extLst>
          </p:cNvPr>
          <p:cNvSpPr>
            <a:spLocks noGrp="1"/>
          </p:cNvSpPr>
          <p:nvPr>
            <p:ph type="title"/>
          </p:nvPr>
        </p:nvSpPr>
        <p:spPr>
          <a:xfrm>
            <a:off x="830127" y="609600"/>
            <a:ext cx="4584212" cy="730245"/>
          </a:xfrm>
        </p:spPr>
        <p:txBody>
          <a:bodyPr/>
          <a:lstStyle/>
          <a:p>
            <a:r>
              <a:rPr lang="en-US" b="1" dirty="0"/>
              <a:t>Objective</a:t>
            </a:r>
            <a:endParaRPr lang="en-IN" dirty="0"/>
          </a:p>
        </p:txBody>
      </p:sp>
      <p:sp>
        <p:nvSpPr>
          <p:cNvPr id="7" name="Text Placeholder 6">
            <a:extLst>
              <a:ext uri="{FF2B5EF4-FFF2-40B4-BE49-F238E27FC236}">
                <a16:creationId xmlns:a16="http://schemas.microsoft.com/office/drawing/2014/main" id="{B03C08C9-7F47-4D24-9FDF-07FF239887A4}"/>
              </a:ext>
            </a:extLst>
          </p:cNvPr>
          <p:cNvSpPr>
            <a:spLocks noGrp="1"/>
          </p:cNvSpPr>
          <p:nvPr>
            <p:ph type="body" idx="1"/>
          </p:nvPr>
        </p:nvSpPr>
        <p:spPr>
          <a:xfrm>
            <a:off x="377444" y="1828800"/>
            <a:ext cx="5637276" cy="3217033"/>
          </a:xfrm>
        </p:spPr>
        <p:txBody>
          <a:bodyPr>
            <a:normAutofit/>
          </a:bodyPr>
          <a:lstStyle/>
          <a:p>
            <a:pPr lvl="0"/>
            <a:r>
              <a:rPr lang="en-US" sz="1800" dirty="0">
                <a:latin typeface="Times New Roman" panose="02020603050405020304" pitchFamily="18" charset="0"/>
                <a:cs typeface="Times New Roman" panose="02020603050405020304" pitchFamily="18" charset="0"/>
              </a:rPr>
              <a:t>Automate &amp; optimize inventory management </a:t>
            </a:r>
            <a:endParaRPr lang="en-IN"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Advanced sales &amp; profit analysis </a:t>
            </a:r>
            <a:endParaRPr lang="en-IN"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Data-driven decision making </a:t>
            </a:r>
            <a:endParaRPr lang="en-IN"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Enhance customer relations </a:t>
            </a:r>
            <a:endParaRPr lang="en-IN"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Improve accuracy </a:t>
            </a:r>
            <a:endParaRPr lang="en-IN"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Scalable and unified platform </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823F4AB-2C6B-45AC-9AC0-52EB5C4A2BA7}"/>
              </a:ext>
            </a:extLst>
          </p:cNvPr>
          <p:cNvSpPr>
            <a:spLocks noGrp="1"/>
          </p:cNvSpPr>
          <p:nvPr>
            <p:ph type="sldNum" sz="quarter" idx="12"/>
          </p:nvPr>
        </p:nvSpPr>
        <p:spPr/>
        <p:txBody>
          <a:bodyPr/>
          <a:lstStyle/>
          <a:p>
            <a:fld id="{3CE5352E-9B9F-4EDC-8769-7FA3D3F814C7}" type="slidenum">
              <a:rPr lang="en-US" noProof="0" smtClean="0"/>
              <a:t>5</a:t>
            </a:fld>
            <a:endParaRPr lang="en-US" noProof="0" dirty="0"/>
          </a:p>
        </p:txBody>
      </p:sp>
    </p:spTree>
    <p:extLst>
      <p:ext uri="{BB962C8B-B14F-4D97-AF65-F5344CB8AC3E}">
        <p14:creationId xmlns:p14="http://schemas.microsoft.com/office/powerpoint/2010/main" val="218132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34000" contrast="-29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408087" y="1016000"/>
            <a:ext cx="4060481" cy="1053033"/>
          </a:xfrm>
        </p:spPr>
        <p:txBody>
          <a:bodyPr>
            <a:normAutofit fontScale="90000"/>
          </a:bodyPr>
          <a:lstStyle/>
          <a:p>
            <a:r>
              <a:rPr lang="en-US" b="1" dirty="0">
                <a:solidFill>
                  <a:schemeClr val="tx1"/>
                </a:solidFill>
              </a:rPr>
              <a:t>Problem statement</a:t>
            </a:r>
            <a:endParaRPr lang="en-US" dirty="0">
              <a:solidFill>
                <a:schemeClr val="tx1"/>
              </a:solidFill>
            </a:endParaRP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502401" y="1016000"/>
            <a:ext cx="5191954" cy="4867275"/>
          </a:xfrm>
        </p:spPr>
        <p:txBody>
          <a:bodyPr>
            <a:normAutofit/>
          </a:bodyPr>
          <a:lstStyle/>
          <a:p>
            <a:pPr algn="just"/>
            <a:r>
              <a:rPr lang="en-US" sz="1800" dirty="0">
                <a:solidFill>
                  <a:schemeClr val="tx1"/>
                </a:solidFill>
                <a:latin typeface="Times New Roman" panose="02020603050405020304" pitchFamily="18" charset="0"/>
                <a:cs typeface="Times New Roman" panose="02020603050405020304" pitchFamily="18" charset="0"/>
              </a:rPr>
              <a:t>Retail businesses, especially small and mid-sized stores, generate large volumes of transactional data through daily sales, purchases, and inventory movements. However, most retailers lack the tools and expertise to analyze this data effectively. These limitations prevent retailers from operating efficiently, understanding their customers, or forecasting future business needs. Therefore, the problem is the absence of a unified, smart retail management system that not only handles operations but also provides predictive analytics, actionable insights, and intelligent decision support for modern retail environments.</a:t>
            </a:r>
            <a:endParaRPr lang="en-IN" sz="1800" dirty="0">
              <a:solidFill>
                <a:schemeClr val="tx1"/>
              </a:solidFill>
              <a:latin typeface="Times New Roman" panose="02020603050405020304" pitchFamily="18" charset="0"/>
              <a:cs typeface="Times New Roman" panose="02020603050405020304" pitchFamily="18" charset="0"/>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6</a:t>
            </a:fld>
            <a:endParaRPr lang="en-US" dirty="0"/>
          </a:p>
        </p:txBody>
      </p:sp>
    </p:spTree>
    <p:extLst>
      <p:ext uri="{BB962C8B-B14F-4D97-AF65-F5344CB8AC3E}">
        <p14:creationId xmlns:p14="http://schemas.microsoft.com/office/powerpoint/2010/main" val="137292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347C-EC81-47F5-85B2-0806C465C3D5}"/>
              </a:ext>
            </a:extLst>
          </p:cNvPr>
          <p:cNvSpPr>
            <a:spLocks noGrp="1"/>
          </p:cNvSpPr>
          <p:nvPr>
            <p:ph type="title"/>
          </p:nvPr>
        </p:nvSpPr>
        <p:spPr>
          <a:xfrm>
            <a:off x="836613" y="476838"/>
            <a:ext cx="9535686" cy="568800"/>
          </a:xfrm>
        </p:spPr>
        <p:txBody>
          <a:bodyPr>
            <a:normAutofit fontScale="90000"/>
          </a:bodyPr>
          <a:lstStyle/>
          <a:p>
            <a:r>
              <a:rPr lang="en-US" b="1" dirty="0"/>
              <a:t>Scope of the project</a:t>
            </a:r>
            <a:endParaRPr lang="en-US" dirty="0"/>
          </a:p>
        </p:txBody>
      </p:sp>
      <p:sp>
        <p:nvSpPr>
          <p:cNvPr id="3" name="Rectangle 2">
            <a:extLst>
              <a:ext uri="{FF2B5EF4-FFF2-40B4-BE49-F238E27FC236}">
                <a16:creationId xmlns:a16="http://schemas.microsoft.com/office/drawing/2014/main" id="{CD4274F0-EFDF-4F9B-BB80-CA96CBC3EF95}"/>
              </a:ext>
            </a:extLst>
          </p:cNvPr>
          <p:cNvSpPr/>
          <p:nvPr/>
        </p:nvSpPr>
        <p:spPr>
          <a:xfrm>
            <a:off x="1727200" y="2113280"/>
            <a:ext cx="4185920" cy="3464560"/>
          </a:xfrm>
          <a:prstGeom prst="rect">
            <a:avLst/>
          </a:prstGeom>
          <a:solidFill>
            <a:srgbClr val="A5B2E5"/>
          </a:solidFill>
          <a:ln>
            <a:solidFill>
              <a:srgbClr val="8DA2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4" name="Rectangle 3">
            <a:extLst>
              <a:ext uri="{FF2B5EF4-FFF2-40B4-BE49-F238E27FC236}">
                <a16:creationId xmlns:a16="http://schemas.microsoft.com/office/drawing/2014/main" id="{B2AE7D47-5127-492E-A66A-836B806A4F0D}"/>
              </a:ext>
            </a:extLst>
          </p:cNvPr>
          <p:cNvSpPr/>
          <p:nvPr/>
        </p:nvSpPr>
        <p:spPr>
          <a:xfrm>
            <a:off x="5913120" y="1219882"/>
            <a:ext cx="4459179" cy="5201920"/>
          </a:xfrm>
          <a:prstGeom prst="rect">
            <a:avLst/>
          </a:prstGeom>
          <a:solidFill>
            <a:srgbClr val="8FB5DC"/>
          </a:solidFill>
          <a:ln>
            <a:solidFill>
              <a:srgbClr val="8DA2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ext Placeholder 8">
            <a:extLst>
              <a:ext uri="{FF2B5EF4-FFF2-40B4-BE49-F238E27FC236}">
                <a16:creationId xmlns:a16="http://schemas.microsoft.com/office/drawing/2014/main" id="{053863AE-2F6B-48BE-ABD8-CF4BD7A83E86}"/>
              </a:ext>
            </a:extLst>
          </p:cNvPr>
          <p:cNvSpPr txBox="1">
            <a:spLocks/>
          </p:cNvSpPr>
          <p:nvPr/>
        </p:nvSpPr>
        <p:spPr>
          <a:xfrm>
            <a:off x="2248853" y="2255600"/>
            <a:ext cx="2992278" cy="568800"/>
          </a:xfrm>
          <a:prstGeom prst="rect">
            <a:avLst/>
          </a:prstGeom>
          <a:ln>
            <a:solidFill>
              <a:srgbClr val="A5B2E5"/>
            </a:solidFill>
          </a:ln>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dirty="0">
                <a:solidFill>
                  <a:schemeClr val="bg1"/>
                </a:solidFill>
              </a:rPr>
              <a:t>Operational scope </a:t>
            </a:r>
            <a:endParaRPr lang="en-IN" dirty="0">
              <a:solidFill>
                <a:schemeClr val="bg1"/>
              </a:solidFill>
            </a:endParaRPr>
          </a:p>
        </p:txBody>
      </p:sp>
      <p:sp>
        <p:nvSpPr>
          <p:cNvPr id="6" name="Text Placeholder 9">
            <a:extLst>
              <a:ext uri="{FF2B5EF4-FFF2-40B4-BE49-F238E27FC236}">
                <a16:creationId xmlns:a16="http://schemas.microsoft.com/office/drawing/2014/main" id="{DF17251C-2AB1-4B60-A0EE-ECDB25412761}"/>
              </a:ext>
            </a:extLst>
          </p:cNvPr>
          <p:cNvSpPr txBox="1">
            <a:spLocks/>
          </p:cNvSpPr>
          <p:nvPr/>
        </p:nvSpPr>
        <p:spPr>
          <a:xfrm>
            <a:off x="1942624" y="3050369"/>
            <a:ext cx="3298507" cy="1683345"/>
          </a:xfrm>
          <a:prstGeom prst="rect">
            <a:avLst/>
          </a:prstGeom>
          <a:ln>
            <a:solidFill>
              <a:srgbClr val="8FB5DC"/>
            </a:solidFill>
          </a:ln>
        </p:spPr>
        <p:txBody>
          <a:bodyPr>
            <a:normAutofit fontScale="925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742950" lvl="1" indent="-285750"/>
            <a:r>
              <a:rPr lang="en-US" sz="1600" dirty="0">
                <a:solidFill>
                  <a:schemeClr val="bg1"/>
                </a:solidFill>
              </a:rPr>
              <a:t>Inventory management </a:t>
            </a:r>
            <a:endParaRPr lang="en-IN" dirty="0">
              <a:solidFill>
                <a:schemeClr val="bg1"/>
              </a:solidFill>
            </a:endParaRPr>
          </a:p>
          <a:p>
            <a:pPr marL="742950" lvl="1" indent="-285750"/>
            <a:r>
              <a:rPr lang="en-US" sz="1600" dirty="0">
                <a:solidFill>
                  <a:schemeClr val="bg1"/>
                </a:solidFill>
              </a:rPr>
              <a:t>Sales &amp; Billing integration </a:t>
            </a:r>
            <a:endParaRPr lang="en-IN" dirty="0">
              <a:solidFill>
                <a:schemeClr val="bg1"/>
              </a:solidFill>
            </a:endParaRPr>
          </a:p>
          <a:p>
            <a:pPr marL="742950" lvl="1" indent="-285750"/>
            <a:r>
              <a:rPr lang="en-US" sz="1600" dirty="0">
                <a:solidFill>
                  <a:schemeClr val="bg1"/>
                </a:solidFill>
              </a:rPr>
              <a:t>Supplier &amp; purchase management </a:t>
            </a:r>
            <a:endParaRPr lang="en-IN" dirty="0">
              <a:solidFill>
                <a:schemeClr val="bg1"/>
              </a:solidFill>
            </a:endParaRPr>
          </a:p>
          <a:p>
            <a:pPr marL="0" indent="0">
              <a:buNone/>
            </a:pPr>
            <a:endParaRPr lang="en-US" sz="1600" dirty="0">
              <a:solidFill>
                <a:schemeClr val="bg1"/>
              </a:solidFill>
            </a:endParaRPr>
          </a:p>
        </p:txBody>
      </p:sp>
      <p:sp>
        <p:nvSpPr>
          <p:cNvPr id="12" name="TextBox 11">
            <a:extLst>
              <a:ext uri="{FF2B5EF4-FFF2-40B4-BE49-F238E27FC236}">
                <a16:creationId xmlns:a16="http://schemas.microsoft.com/office/drawing/2014/main" id="{4F105770-177E-4D09-AEC0-DAFB8C43DB6A}"/>
              </a:ext>
            </a:extLst>
          </p:cNvPr>
          <p:cNvSpPr txBox="1"/>
          <p:nvPr/>
        </p:nvSpPr>
        <p:spPr>
          <a:xfrm>
            <a:off x="6421120" y="1503680"/>
            <a:ext cx="3261360" cy="461665"/>
          </a:xfrm>
          <a:prstGeom prst="rect">
            <a:avLst/>
          </a:prstGeom>
          <a:noFill/>
        </p:spPr>
        <p:txBody>
          <a:bodyPr wrap="square" rtlCol="0">
            <a:spAutoFit/>
          </a:bodyPr>
          <a:lstStyle/>
          <a:p>
            <a:pPr lvl="0"/>
            <a:r>
              <a:rPr lang="en-US" sz="2400">
                <a:solidFill>
                  <a:schemeClr val="bg1"/>
                </a:solidFill>
              </a:rPr>
              <a:t>Analytical scope </a:t>
            </a:r>
            <a:endParaRPr lang="en-IN" sz="2400" dirty="0">
              <a:solidFill>
                <a:schemeClr val="bg1"/>
              </a:solidFill>
            </a:endParaRPr>
          </a:p>
        </p:txBody>
      </p:sp>
      <p:sp>
        <p:nvSpPr>
          <p:cNvPr id="13" name="TextBox 12">
            <a:extLst>
              <a:ext uri="{FF2B5EF4-FFF2-40B4-BE49-F238E27FC236}">
                <a16:creationId xmlns:a16="http://schemas.microsoft.com/office/drawing/2014/main" id="{758976DB-C343-412B-A10F-BEBE3B151878}"/>
              </a:ext>
            </a:extLst>
          </p:cNvPr>
          <p:cNvSpPr txBox="1"/>
          <p:nvPr/>
        </p:nvSpPr>
        <p:spPr>
          <a:xfrm>
            <a:off x="6323013" y="2828835"/>
            <a:ext cx="3261360"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solidFill>
                  <a:schemeClr val="bg1"/>
                </a:solidFill>
              </a:rPr>
              <a:t>Demand forecasting </a:t>
            </a:r>
            <a:endParaRPr lang="en-IN" sz="1200" dirty="0">
              <a:solidFill>
                <a:schemeClr val="bg1"/>
              </a:solidFill>
            </a:endParaRPr>
          </a:p>
          <a:p>
            <a:pPr marL="742950" lvl="1" indent="-285750">
              <a:buFont typeface="Arial" panose="020B0604020202020204" pitchFamily="34" charset="0"/>
              <a:buChar char="•"/>
            </a:pPr>
            <a:r>
              <a:rPr lang="en-US" dirty="0">
                <a:solidFill>
                  <a:schemeClr val="bg1"/>
                </a:solidFill>
              </a:rPr>
              <a:t>Market basket analysis</a:t>
            </a:r>
            <a:endParaRPr lang="en-IN" sz="1200" dirty="0">
              <a:solidFill>
                <a:schemeClr val="bg1"/>
              </a:solidFill>
            </a:endParaRPr>
          </a:p>
          <a:p>
            <a:pPr marL="742950" lvl="1" indent="-285750">
              <a:buFont typeface="Arial" panose="020B0604020202020204" pitchFamily="34" charset="0"/>
              <a:buChar char="•"/>
            </a:pPr>
            <a:r>
              <a:rPr lang="en-US" dirty="0">
                <a:solidFill>
                  <a:schemeClr val="bg1"/>
                </a:solidFill>
              </a:rPr>
              <a:t>Stock prediction </a:t>
            </a:r>
            <a:endParaRPr lang="en-IN" sz="1200" dirty="0">
              <a:solidFill>
                <a:schemeClr val="bg1"/>
              </a:solidFill>
            </a:endParaRPr>
          </a:p>
          <a:p>
            <a:pPr marL="742950" lvl="1" indent="-285750">
              <a:buFont typeface="Arial" panose="020B0604020202020204" pitchFamily="34" charset="0"/>
              <a:buChar char="•"/>
            </a:pPr>
            <a:r>
              <a:rPr lang="en-US" dirty="0">
                <a:solidFill>
                  <a:schemeClr val="bg1"/>
                </a:solidFill>
              </a:rPr>
              <a:t>Interactive dashboards </a:t>
            </a:r>
          </a:p>
        </p:txBody>
      </p:sp>
    </p:spTree>
    <p:extLst>
      <p:ext uri="{BB962C8B-B14F-4D97-AF65-F5344CB8AC3E}">
        <p14:creationId xmlns:p14="http://schemas.microsoft.com/office/powerpoint/2010/main" val="212663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5A66-7B59-4C6C-BFBE-91A9CFEDAF29}"/>
              </a:ext>
            </a:extLst>
          </p:cNvPr>
          <p:cNvSpPr>
            <a:spLocks noGrp="1"/>
          </p:cNvSpPr>
          <p:nvPr>
            <p:ph type="title"/>
          </p:nvPr>
        </p:nvSpPr>
        <p:spPr/>
        <p:txBody>
          <a:bodyPr/>
          <a:lstStyle/>
          <a:p>
            <a:r>
              <a:rPr lang="en-US" b="1" dirty="0"/>
              <a:t>Scope of the project</a:t>
            </a:r>
            <a:endParaRPr lang="en-IN" dirty="0"/>
          </a:p>
        </p:txBody>
      </p:sp>
      <p:sp>
        <p:nvSpPr>
          <p:cNvPr id="3" name="Footer Placeholder 2">
            <a:extLst>
              <a:ext uri="{FF2B5EF4-FFF2-40B4-BE49-F238E27FC236}">
                <a16:creationId xmlns:a16="http://schemas.microsoft.com/office/drawing/2014/main" id="{120531B6-2DC8-4E35-86E6-D17732FB1E71}"/>
              </a:ext>
            </a:extLst>
          </p:cNvPr>
          <p:cNvSpPr>
            <a:spLocks noGrp="1"/>
          </p:cNvSpPr>
          <p:nvPr>
            <p:ph type="ftr" sz="quarter" idx="11"/>
          </p:nvPr>
        </p:nvSpPr>
        <p:spPr/>
        <p:txBody>
          <a:bodyPr/>
          <a:lstStyle/>
          <a:p>
            <a:r>
              <a:rPr lang="en-US" noProof="0"/>
              <a:t>ADD A FOOTER</a:t>
            </a:r>
            <a:endParaRPr lang="en-US" noProof="0" dirty="0"/>
          </a:p>
        </p:txBody>
      </p:sp>
      <p:sp>
        <p:nvSpPr>
          <p:cNvPr id="4" name="Slide Number Placeholder 3">
            <a:extLst>
              <a:ext uri="{FF2B5EF4-FFF2-40B4-BE49-F238E27FC236}">
                <a16:creationId xmlns:a16="http://schemas.microsoft.com/office/drawing/2014/main" id="{F86038C9-3314-494F-9B37-528BAB021D63}"/>
              </a:ext>
            </a:extLst>
          </p:cNvPr>
          <p:cNvSpPr>
            <a:spLocks noGrp="1"/>
          </p:cNvSpPr>
          <p:nvPr>
            <p:ph type="sldNum" sz="quarter" idx="12"/>
          </p:nvPr>
        </p:nvSpPr>
        <p:spPr/>
        <p:txBody>
          <a:bodyPr/>
          <a:lstStyle/>
          <a:p>
            <a:fld id="{3CE5352E-9B9F-4EDC-8769-7FA3D3F814C7}" type="slidenum">
              <a:rPr lang="en-US" noProof="0" smtClean="0"/>
              <a:pPr/>
              <a:t>8</a:t>
            </a:fld>
            <a:endParaRPr lang="en-US" noProof="0" dirty="0"/>
          </a:p>
        </p:txBody>
      </p:sp>
      <p:sp>
        <p:nvSpPr>
          <p:cNvPr id="10" name="Text Placeholder 9">
            <a:extLst>
              <a:ext uri="{FF2B5EF4-FFF2-40B4-BE49-F238E27FC236}">
                <a16:creationId xmlns:a16="http://schemas.microsoft.com/office/drawing/2014/main" id="{95B4762D-CD8A-43C9-8F51-A2930EB34141}"/>
              </a:ext>
            </a:extLst>
          </p:cNvPr>
          <p:cNvSpPr>
            <a:spLocks noGrp="1"/>
          </p:cNvSpPr>
          <p:nvPr>
            <p:ph type="body" idx="24"/>
          </p:nvPr>
        </p:nvSpPr>
        <p:spPr>
          <a:xfrm>
            <a:off x="8363109" y="3202051"/>
            <a:ext cx="2992278" cy="334918"/>
          </a:xfrm>
        </p:spPr>
        <p:txBody>
          <a:bodyPr>
            <a:normAutofit/>
          </a:bodyPr>
          <a:lstStyle/>
          <a:p>
            <a:r>
              <a:rPr lang="en-US" dirty="0"/>
              <a:t>Out of scope</a:t>
            </a:r>
            <a:endParaRPr lang="en-IN" dirty="0"/>
          </a:p>
        </p:txBody>
      </p:sp>
      <p:sp>
        <p:nvSpPr>
          <p:cNvPr id="11" name="Text Placeholder 10">
            <a:extLst>
              <a:ext uri="{FF2B5EF4-FFF2-40B4-BE49-F238E27FC236}">
                <a16:creationId xmlns:a16="http://schemas.microsoft.com/office/drawing/2014/main" id="{BB7D6DCB-67CE-40BE-BC6B-71380E42B9F9}"/>
              </a:ext>
            </a:extLst>
          </p:cNvPr>
          <p:cNvSpPr>
            <a:spLocks noGrp="1"/>
          </p:cNvSpPr>
          <p:nvPr>
            <p:ph type="body" sz="quarter" idx="25"/>
          </p:nvPr>
        </p:nvSpPr>
        <p:spPr>
          <a:xfrm>
            <a:off x="8026400" y="3890485"/>
            <a:ext cx="3328987" cy="2083595"/>
          </a:xfrm>
        </p:spPr>
        <p:txBody>
          <a:bodyPr>
            <a:normAutofit/>
          </a:bodyPr>
          <a:lstStyle/>
          <a:p>
            <a:pPr marL="742950" lvl="1" indent="-285750">
              <a:buFont typeface="Arial" panose="020B0604020202020204" pitchFamily="34" charset="0"/>
              <a:buChar char="•"/>
            </a:pPr>
            <a:r>
              <a:rPr lang="en-US" sz="1600" dirty="0"/>
              <a:t>Multi-store management </a:t>
            </a:r>
            <a:endParaRPr lang="en-IN" dirty="0"/>
          </a:p>
          <a:p>
            <a:pPr marL="742950" lvl="1" indent="-285750">
              <a:buFont typeface="Arial" panose="020B0604020202020204" pitchFamily="34" charset="0"/>
              <a:buChar char="•"/>
            </a:pPr>
            <a:r>
              <a:rPr lang="en-US" sz="1600" dirty="0"/>
              <a:t>Real-time or barcode hardware systems</a:t>
            </a:r>
            <a:endParaRPr lang="en-IN" dirty="0"/>
          </a:p>
          <a:p>
            <a:pPr marL="742950" lvl="1" indent="-285750">
              <a:buFont typeface="Arial" panose="020B0604020202020204" pitchFamily="34" charset="0"/>
              <a:buChar char="•"/>
            </a:pPr>
            <a:r>
              <a:rPr lang="en-US" sz="1600" dirty="0"/>
              <a:t>Integration with third part e-commerce systems</a:t>
            </a:r>
            <a:endParaRPr lang="en-IN" dirty="0"/>
          </a:p>
          <a:p>
            <a:pPr marL="285750" indent="-285750">
              <a:buFont typeface="Arial" panose="020B0604020202020204" pitchFamily="34" charset="0"/>
              <a:buChar char="•"/>
            </a:pPr>
            <a:endParaRPr lang="en-IN" sz="1600" dirty="0"/>
          </a:p>
        </p:txBody>
      </p:sp>
      <p:sp>
        <p:nvSpPr>
          <p:cNvPr id="7" name="Text Placeholder 6">
            <a:extLst>
              <a:ext uri="{FF2B5EF4-FFF2-40B4-BE49-F238E27FC236}">
                <a16:creationId xmlns:a16="http://schemas.microsoft.com/office/drawing/2014/main" id="{B2265F99-C642-40E2-AFDA-F1B1D382831B}"/>
              </a:ext>
            </a:extLst>
          </p:cNvPr>
          <p:cNvSpPr>
            <a:spLocks noGrp="1"/>
          </p:cNvSpPr>
          <p:nvPr>
            <p:ph type="body" idx="1"/>
          </p:nvPr>
        </p:nvSpPr>
        <p:spPr>
          <a:xfrm>
            <a:off x="836613" y="3511030"/>
            <a:ext cx="2992278" cy="334918"/>
          </a:xfrm>
        </p:spPr>
        <p:txBody>
          <a:bodyPr>
            <a:normAutofit fontScale="77500" lnSpcReduction="20000"/>
          </a:bodyPr>
          <a:lstStyle/>
          <a:p>
            <a:r>
              <a:rPr lang="en-US" dirty="0"/>
              <a:t>The system is intended for</a:t>
            </a:r>
            <a:endParaRPr lang="en-IN" dirty="0"/>
          </a:p>
        </p:txBody>
      </p:sp>
      <p:sp>
        <p:nvSpPr>
          <p:cNvPr id="8" name="Text Placeholder 7">
            <a:extLst>
              <a:ext uri="{FF2B5EF4-FFF2-40B4-BE49-F238E27FC236}">
                <a16:creationId xmlns:a16="http://schemas.microsoft.com/office/drawing/2014/main" id="{00ED3B9F-DA66-47C5-B6BC-36942FEB3987}"/>
              </a:ext>
            </a:extLst>
          </p:cNvPr>
          <p:cNvSpPr>
            <a:spLocks noGrp="1"/>
          </p:cNvSpPr>
          <p:nvPr>
            <p:ph type="body" sz="quarter" idx="13"/>
          </p:nvPr>
        </p:nvSpPr>
        <p:spPr/>
        <p:txBody>
          <a:bodyPr>
            <a:normAutofit/>
          </a:bodyPr>
          <a:lstStyle/>
          <a:p>
            <a:pPr marL="285750" lvl="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Local shop owners</a:t>
            </a:r>
            <a:endParaRPr lang="en-IN" sz="18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Vendors, mini-markets</a:t>
            </a:r>
            <a:endParaRPr lang="en-IN" sz="18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Retails stores</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13" name="Text Placeholder 12">
            <a:extLst>
              <a:ext uri="{FF2B5EF4-FFF2-40B4-BE49-F238E27FC236}">
                <a16:creationId xmlns:a16="http://schemas.microsoft.com/office/drawing/2014/main" id="{B84D106C-C912-43FB-8512-CFF17DE61B03}"/>
              </a:ext>
            </a:extLst>
          </p:cNvPr>
          <p:cNvSpPr>
            <a:spLocks noGrp="1"/>
          </p:cNvSpPr>
          <p:nvPr>
            <p:ph type="body" sz="quarter" idx="26"/>
          </p:nvPr>
        </p:nvSpPr>
        <p:spPr>
          <a:xfrm>
            <a:off x="4594383" y="2844901"/>
            <a:ext cx="2992278" cy="334918"/>
          </a:xfrm>
        </p:spPr>
        <p:txBody>
          <a:bodyPr>
            <a:normAutofit fontScale="40000" lnSpcReduction="20000"/>
          </a:bodyPr>
          <a:lstStyle/>
          <a:p>
            <a:r>
              <a:rPr lang="en-US" dirty="0"/>
              <a:t>Technical scope</a:t>
            </a:r>
            <a:endParaRPr lang="en-IN" dirty="0"/>
          </a:p>
        </p:txBody>
      </p:sp>
      <p:sp>
        <p:nvSpPr>
          <p:cNvPr id="14" name="Text Placeholder 13">
            <a:extLst>
              <a:ext uri="{FF2B5EF4-FFF2-40B4-BE49-F238E27FC236}">
                <a16:creationId xmlns:a16="http://schemas.microsoft.com/office/drawing/2014/main" id="{15D036B0-543A-407B-9946-498F374D54FF}"/>
              </a:ext>
            </a:extLst>
          </p:cNvPr>
          <p:cNvSpPr>
            <a:spLocks noGrp="1"/>
          </p:cNvSpPr>
          <p:nvPr>
            <p:ph type="body" idx="27"/>
          </p:nvPr>
        </p:nvSpPr>
        <p:spPr>
          <a:xfrm>
            <a:off x="4358640" y="3536969"/>
            <a:ext cx="3474720" cy="2975591"/>
          </a:xfrm>
        </p:spPr>
        <p:txBody>
          <a:bodyPr>
            <a:normAutofit/>
          </a:bodyPr>
          <a:lstStyle/>
          <a:p>
            <a:pPr marL="742950" lvl="1"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Frontend interface </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Backend services</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API services</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Database systems </a:t>
            </a:r>
            <a:endParaRPr lang="en-IN" sz="16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Machine learning pipelines</a:t>
            </a:r>
            <a:endParaRPr lang="en-IN"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522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0A23D-4D6D-4B7C-9CA1-B4D59B91A021}"/>
              </a:ext>
            </a:extLst>
          </p:cNvPr>
          <p:cNvSpPr>
            <a:spLocks noGrp="1"/>
          </p:cNvSpPr>
          <p:nvPr>
            <p:ph type="ctrTitle"/>
          </p:nvPr>
        </p:nvSpPr>
        <p:spPr>
          <a:xfrm>
            <a:off x="2308717" y="491772"/>
            <a:ext cx="7107331" cy="966857"/>
          </a:xfrm>
        </p:spPr>
        <p:txBody>
          <a:bodyPr/>
          <a:lstStyle/>
          <a:p>
            <a:r>
              <a:rPr lang="en-US" dirty="0"/>
              <a:t>Project profile</a:t>
            </a:r>
            <a:endParaRPr lang="en-IN" dirty="0"/>
          </a:p>
        </p:txBody>
      </p:sp>
      <p:sp>
        <p:nvSpPr>
          <p:cNvPr id="5" name="Slide Number Placeholder 4">
            <a:extLst>
              <a:ext uri="{FF2B5EF4-FFF2-40B4-BE49-F238E27FC236}">
                <a16:creationId xmlns:a16="http://schemas.microsoft.com/office/drawing/2014/main" id="{B95483B7-0132-4EEA-823C-55180F3C0CBA}"/>
              </a:ext>
            </a:extLst>
          </p:cNvPr>
          <p:cNvSpPr>
            <a:spLocks noGrp="1"/>
          </p:cNvSpPr>
          <p:nvPr>
            <p:ph type="sldNum" sz="quarter" idx="12"/>
          </p:nvPr>
        </p:nvSpPr>
        <p:spPr/>
        <p:txBody>
          <a:bodyPr/>
          <a:lstStyle/>
          <a:p>
            <a:fld id="{95CBEC59-7FF9-4688-98DF-89832A0C9025}" type="slidenum">
              <a:rPr lang="en-US" smtClean="0"/>
              <a:t>9</a:t>
            </a:fld>
            <a:endParaRPr lang="en-US" dirty="0"/>
          </a:p>
        </p:txBody>
      </p:sp>
      <p:graphicFrame>
        <p:nvGraphicFramePr>
          <p:cNvPr id="7" name="Table 6">
            <a:extLst>
              <a:ext uri="{FF2B5EF4-FFF2-40B4-BE49-F238E27FC236}">
                <a16:creationId xmlns:a16="http://schemas.microsoft.com/office/drawing/2014/main" id="{F295E117-300E-4366-B35E-5CC2EEFDB9D9}"/>
              </a:ext>
            </a:extLst>
          </p:cNvPr>
          <p:cNvGraphicFramePr>
            <a:graphicFrameLocks noGrp="1"/>
          </p:cNvGraphicFramePr>
          <p:nvPr>
            <p:extLst>
              <p:ext uri="{D42A27DB-BD31-4B8C-83A1-F6EECF244321}">
                <p14:modId xmlns:p14="http://schemas.microsoft.com/office/powerpoint/2010/main" val="3119037676"/>
              </p:ext>
            </p:extLst>
          </p:nvPr>
        </p:nvGraphicFramePr>
        <p:xfrm>
          <a:off x="1879506" y="1991360"/>
          <a:ext cx="7107331" cy="3621882"/>
        </p:xfrm>
        <a:graphic>
          <a:graphicData uri="http://schemas.openxmlformats.org/drawingml/2006/table">
            <a:tbl>
              <a:tblPr firstRow="1" firstCol="1" bandRow="1">
                <a:tableStyleId>{5C22544A-7EE6-4342-B048-85BDC9FD1C3A}</a:tableStyleId>
              </a:tblPr>
              <a:tblGrid>
                <a:gridCol w="1984120">
                  <a:extLst>
                    <a:ext uri="{9D8B030D-6E8A-4147-A177-3AD203B41FA5}">
                      <a16:colId xmlns:a16="http://schemas.microsoft.com/office/drawing/2014/main" val="3096931047"/>
                    </a:ext>
                  </a:extLst>
                </a:gridCol>
                <a:gridCol w="5123211">
                  <a:extLst>
                    <a:ext uri="{9D8B030D-6E8A-4147-A177-3AD203B41FA5}">
                      <a16:colId xmlns:a16="http://schemas.microsoft.com/office/drawing/2014/main" val="2760238172"/>
                    </a:ext>
                  </a:extLst>
                </a:gridCol>
              </a:tblGrid>
              <a:tr h="603647">
                <a:tc>
                  <a:txBody>
                    <a:bodyPr/>
                    <a:lstStyle/>
                    <a:p>
                      <a:pPr algn="ctr">
                        <a:lnSpc>
                          <a:spcPct val="115000"/>
                        </a:lnSpc>
                        <a:spcAft>
                          <a:spcPts val="0"/>
                        </a:spcAft>
                      </a:pPr>
                      <a:r>
                        <a:rPr lang="en-US" sz="1400" kern="100">
                          <a:effectLst/>
                        </a:rPr>
                        <a:t>Project Name</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gn="ctr">
                        <a:lnSpc>
                          <a:spcPct val="115000"/>
                        </a:lnSpc>
                        <a:spcAft>
                          <a:spcPts val="0"/>
                        </a:spcAft>
                      </a:pPr>
                      <a:r>
                        <a:rPr lang="en-US" sz="1400" kern="100">
                          <a:effectLst/>
                        </a:rPr>
                        <a:t>RetailIQ</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51300597"/>
                  </a:ext>
                </a:extLst>
              </a:tr>
              <a:tr h="603647">
                <a:tc>
                  <a:txBody>
                    <a:bodyPr/>
                    <a:lstStyle/>
                    <a:p>
                      <a:pPr algn="ctr">
                        <a:lnSpc>
                          <a:spcPct val="115000"/>
                        </a:lnSpc>
                        <a:spcAft>
                          <a:spcPts val="0"/>
                        </a:spcAft>
                      </a:pPr>
                      <a:r>
                        <a:rPr lang="en-US" sz="1400" kern="100">
                          <a:effectLst/>
                        </a:rPr>
                        <a:t>Frontend</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gn="ctr">
                        <a:lnSpc>
                          <a:spcPct val="115000"/>
                        </a:lnSpc>
                        <a:spcAft>
                          <a:spcPts val="0"/>
                        </a:spcAft>
                      </a:pPr>
                      <a:r>
                        <a:rPr lang="en-US" sz="1400" kern="100">
                          <a:effectLst/>
                        </a:rPr>
                        <a:t>HTML, CSS, JavaScript, ReactJS</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61007518"/>
                  </a:ext>
                </a:extLst>
              </a:tr>
              <a:tr h="603647">
                <a:tc>
                  <a:txBody>
                    <a:bodyPr/>
                    <a:lstStyle/>
                    <a:p>
                      <a:pPr algn="ctr">
                        <a:lnSpc>
                          <a:spcPct val="115000"/>
                        </a:lnSpc>
                        <a:spcAft>
                          <a:spcPts val="0"/>
                        </a:spcAft>
                      </a:pPr>
                      <a:r>
                        <a:rPr lang="en-US" sz="1400" kern="100">
                          <a:effectLst/>
                        </a:rPr>
                        <a:t>Backend</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gn="ctr">
                        <a:lnSpc>
                          <a:spcPct val="115000"/>
                        </a:lnSpc>
                        <a:spcAft>
                          <a:spcPts val="0"/>
                        </a:spcAft>
                      </a:pPr>
                      <a:r>
                        <a:rPr lang="en-US" sz="1400" kern="100">
                          <a:effectLst/>
                        </a:rPr>
                        <a:t>ExpressJS, NodeJS</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346425502"/>
                  </a:ext>
                </a:extLst>
              </a:tr>
              <a:tr h="603647">
                <a:tc>
                  <a:txBody>
                    <a:bodyPr/>
                    <a:lstStyle/>
                    <a:p>
                      <a:pPr algn="ctr">
                        <a:lnSpc>
                          <a:spcPct val="115000"/>
                        </a:lnSpc>
                        <a:spcAft>
                          <a:spcPts val="0"/>
                        </a:spcAft>
                      </a:pPr>
                      <a:r>
                        <a:rPr lang="en-US" sz="1400" kern="100">
                          <a:effectLst/>
                        </a:rPr>
                        <a:t>Database</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gn="ctr">
                        <a:lnSpc>
                          <a:spcPct val="115000"/>
                        </a:lnSpc>
                        <a:spcAft>
                          <a:spcPts val="0"/>
                        </a:spcAft>
                      </a:pPr>
                      <a:r>
                        <a:rPr lang="en-US" sz="1400" kern="100">
                          <a:effectLst/>
                        </a:rPr>
                        <a:t>MongoDB, MySQL</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3716068661"/>
                  </a:ext>
                </a:extLst>
              </a:tr>
              <a:tr h="603647">
                <a:tc>
                  <a:txBody>
                    <a:bodyPr/>
                    <a:lstStyle/>
                    <a:p>
                      <a:pPr algn="ctr">
                        <a:lnSpc>
                          <a:spcPct val="115000"/>
                        </a:lnSpc>
                        <a:spcAft>
                          <a:spcPts val="0"/>
                        </a:spcAft>
                      </a:pPr>
                      <a:r>
                        <a:rPr lang="en-US" sz="1400" kern="100">
                          <a:effectLst/>
                        </a:rPr>
                        <a:t>ML Services</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gn="ctr">
                        <a:lnSpc>
                          <a:spcPct val="115000"/>
                        </a:lnSpc>
                        <a:spcAft>
                          <a:spcPts val="0"/>
                        </a:spcAft>
                      </a:pPr>
                      <a:r>
                        <a:rPr lang="en-US" sz="1400" kern="100">
                          <a:effectLst/>
                        </a:rPr>
                        <a:t>Python, FastAPI</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1318324951"/>
                  </a:ext>
                </a:extLst>
              </a:tr>
              <a:tr h="603647">
                <a:tc>
                  <a:txBody>
                    <a:bodyPr/>
                    <a:lstStyle/>
                    <a:p>
                      <a:pPr algn="ctr">
                        <a:lnSpc>
                          <a:spcPct val="115000"/>
                        </a:lnSpc>
                        <a:spcAft>
                          <a:spcPts val="0"/>
                        </a:spcAft>
                      </a:pPr>
                      <a:r>
                        <a:rPr lang="en-US" sz="1400" kern="100">
                          <a:effectLst/>
                        </a:rPr>
                        <a:t>Tools</a:t>
                      </a:r>
                      <a:endParaRPr lang="en-IN" sz="1200" kern="10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tc>
                  <a:txBody>
                    <a:bodyPr/>
                    <a:lstStyle/>
                    <a:p>
                      <a:pPr algn="ctr">
                        <a:lnSpc>
                          <a:spcPct val="115000"/>
                        </a:lnSpc>
                        <a:spcAft>
                          <a:spcPts val="0"/>
                        </a:spcAft>
                      </a:pPr>
                      <a:r>
                        <a:rPr lang="en-US" sz="1400" kern="100" dirty="0">
                          <a:effectLst/>
                        </a:rPr>
                        <a:t>VS Code, MS-Office</a:t>
                      </a:r>
                      <a:endParaRPr lang="en-IN" sz="12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nchor="ctr"/>
                </a:tc>
                <a:extLst>
                  <a:ext uri="{0D108BD9-81ED-4DB2-BD59-A6C34878D82A}">
                    <a16:rowId xmlns:a16="http://schemas.microsoft.com/office/drawing/2014/main" val="2786542917"/>
                  </a:ext>
                </a:extLst>
              </a:tr>
            </a:tbl>
          </a:graphicData>
        </a:graphic>
      </p:graphicFrame>
    </p:spTree>
    <p:extLst>
      <p:ext uri="{BB962C8B-B14F-4D97-AF65-F5344CB8AC3E}">
        <p14:creationId xmlns:p14="http://schemas.microsoft.com/office/powerpoint/2010/main" val="31780068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purl.org/dc/elements/1.1/"/>
    <ds:schemaRef ds:uri="71af3243-3dd4-4a8d-8c0d-dd76da1f02a5"/>
    <ds:schemaRef ds:uri="http://schemas.microsoft.com/office/infopath/2007/PartnerControls"/>
    <ds:schemaRef ds:uri="16c05727-aa75-4e4a-9b5f-8a80a1165891"/>
    <ds:schemaRef ds:uri="http://www.w3.org/XML/1998/namespace"/>
    <ds:schemaRef ds:uri="http://schemas.microsoft.com/office/2006/documentManagement/types"/>
    <ds:schemaRef ds:uri="http://purl.org/dc/dcmitype/"/>
    <ds:schemaRef ds:uri="http://purl.org/dc/terms/"/>
    <ds:schemaRef ds:uri="http://schemas.openxmlformats.org/package/2006/metadata/core-properties"/>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6</TotalTime>
  <Words>827</Words>
  <Application>Microsoft Office PowerPoint</Application>
  <PresentationFormat>Widescreen</PresentationFormat>
  <Paragraphs>182</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Wingdings</vt:lpstr>
      <vt:lpstr>Century Gothic</vt:lpstr>
      <vt:lpstr>Symbol</vt:lpstr>
      <vt:lpstr>Wingdings 3</vt:lpstr>
      <vt:lpstr>Times New Roman</vt:lpstr>
      <vt:lpstr>Calibri</vt:lpstr>
      <vt:lpstr>Ion</vt:lpstr>
      <vt:lpstr>RetailIQ - Smart Retail Operations &amp; Analytics Platform </vt:lpstr>
      <vt:lpstr>Introduction </vt:lpstr>
      <vt:lpstr>Existing System </vt:lpstr>
      <vt:lpstr>Need for new system</vt:lpstr>
      <vt:lpstr>Objective</vt:lpstr>
      <vt:lpstr>Problem statement</vt:lpstr>
      <vt:lpstr>Scope of the project</vt:lpstr>
      <vt:lpstr>Scope of the project</vt:lpstr>
      <vt:lpstr>Project profile</vt:lpstr>
      <vt:lpstr>Core components</vt:lpstr>
      <vt:lpstr>Assumptions &amp; Constraints </vt:lpstr>
      <vt:lpstr>Constraints </vt:lpstr>
      <vt:lpstr>Advantages &amp; Limitations</vt:lpstr>
      <vt:lpstr>PowerPoint Presentation</vt:lpstr>
      <vt:lpstr>Requirement analysis </vt:lpstr>
      <vt:lpstr>Targeted Users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Arnold Macwan</cp:lastModifiedBy>
  <cp:revision>21</cp:revision>
  <dcterms:created xsi:type="dcterms:W3CDTF">2025-12-10T09:55:29Z</dcterms:created>
  <dcterms:modified xsi:type="dcterms:W3CDTF">2025-12-26T17:24:51Z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